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8" r:id="rId4"/>
    <p:sldId id="267" r:id="rId5"/>
    <p:sldId id="259" r:id="rId6"/>
    <p:sldId id="269" r:id="rId7"/>
    <p:sldId id="271" r:id="rId8"/>
    <p:sldId id="264" r:id="rId9"/>
    <p:sldId id="274" r:id="rId10"/>
    <p:sldId id="273" r:id="rId11"/>
    <p:sldId id="272" r:id="rId12"/>
    <p:sldId id="260" r:id="rId13"/>
    <p:sldId id="276" r:id="rId14"/>
    <p:sldId id="277" r:id="rId15"/>
    <p:sldId id="278" r:id="rId16"/>
    <p:sldId id="261" r:id="rId17"/>
    <p:sldId id="279" r:id="rId18"/>
    <p:sldId id="280" r:id="rId19"/>
    <p:sldId id="270" r:id="rId20"/>
    <p:sldId id="275" r:id="rId2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F4B2D-76ED-4787-939A-113DA80D7E54}" type="datetimeFigureOut">
              <a:rPr lang="hu-HU" smtClean="0"/>
              <a:t>2024. 04. 26.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C326-F2D9-4176-B2AC-78C9D1558E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141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F4B2D-76ED-4787-939A-113DA80D7E54}" type="datetimeFigureOut">
              <a:rPr lang="hu-HU" smtClean="0"/>
              <a:t>2024. 04. 26.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C326-F2D9-4176-B2AC-78C9D1558E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7789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F4B2D-76ED-4787-939A-113DA80D7E54}" type="datetimeFigureOut">
              <a:rPr lang="hu-HU" smtClean="0"/>
              <a:t>2024. 04. 26.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C326-F2D9-4176-B2AC-78C9D1558E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016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F4B2D-76ED-4787-939A-113DA80D7E54}" type="datetimeFigureOut">
              <a:rPr lang="hu-HU" smtClean="0"/>
              <a:t>2024. 04. 26.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C326-F2D9-4176-B2AC-78C9D1558E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381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F4B2D-76ED-4787-939A-113DA80D7E54}" type="datetimeFigureOut">
              <a:rPr lang="hu-HU" smtClean="0"/>
              <a:t>2024. 04. 26.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C326-F2D9-4176-B2AC-78C9D1558E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8216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F4B2D-76ED-4787-939A-113DA80D7E54}" type="datetimeFigureOut">
              <a:rPr lang="hu-HU" smtClean="0"/>
              <a:t>2024. 04. 26.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C326-F2D9-4176-B2AC-78C9D1558E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1531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F4B2D-76ED-4787-939A-113DA80D7E54}" type="datetimeFigureOut">
              <a:rPr lang="hu-HU" smtClean="0"/>
              <a:t>2024. 04. 26.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C326-F2D9-4176-B2AC-78C9D1558E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9479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F4B2D-76ED-4787-939A-113DA80D7E54}" type="datetimeFigureOut">
              <a:rPr lang="hu-HU" smtClean="0"/>
              <a:t>2024. 04. 26.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C326-F2D9-4176-B2AC-78C9D1558E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3012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F4B2D-76ED-4787-939A-113DA80D7E54}" type="datetimeFigureOut">
              <a:rPr lang="hu-HU" smtClean="0"/>
              <a:t>2024. 04. 26.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C326-F2D9-4176-B2AC-78C9D1558E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8481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F4B2D-76ED-4787-939A-113DA80D7E54}" type="datetimeFigureOut">
              <a:rPr lang="hu-HU" smtClean="0"/>
              <a:t>2024. 04. 26.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C326-F2D9-4176-B2AC-78C9D1558E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0691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F4B2D-76ED-4787-939A-113DA80D7E54}" type="datetimeFigureOut">
              <a:rPr lang="hu-HU" smtClean="0"/>
              <a:t>2024. 04. 26.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C326-F2D9-4176-B2AC-78C9D1558E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8173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F4B2D-76ED-4787-939A-113DA80D7E54}" type="datetimeFigureOut">
              <a:rPr lang="hu-HU" smtClean="0"/>
              <a:t>2024. 04. 26.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6C326-F2D9-4176-B2AC-78C9D1558E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5306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" y="119186"/>
            <a:ext cx="11552662" cy="2387600"/>
          </a:xfrm>
        </p:spPr>
        <p:txBody>
          <a:bodyPr>
            <a:normAutofit/>
          </a:bodyPr>
          <a:lstStyle/>
          <a:p>
            <a:r>
              <a:rPr lang="hu-HU" sz="2400" b="1" dirty="0">
                <a:latin typeface="Arial Black" panose="020B0A04020102020204" pitchFamily="34" charset="0"/>
              </a:rPr>
              <a:t>FENNTARTHATÓ TALAJÁPOLÁS A KERTVÁROSBAN</a:t>
            </a:r>
            <a:br>
              <a:rPr lang="hu-HU" sz="2800" b="1" dirty="0">
                <a:latin typeface="Arial Black" panose="020B0A04020102020204" pitchFamily="34" charset="0"/>
              </a:rPr>
            </a:br>
            <a:br>
              <a:rPr lang="hu-HU" sz="2800" b="1" dirty="0">
                <a:latin typeface="Arial Black" panose="020B0A04020102020204" pitchFamily="34" charset="0"/>
              </a:rPr>
            </a:br>
            <a:r>
              <a:rPr lang="hu-HU" sz="2800" b="1" dirty="0">
                <a:latin typeface="Arial Black" panose="020B0A04020102020204" pitchFamily="34" charset="0"/>
              </a:rPr>
              <a:t>FÖLDÜNK KINCSEI: TERMÉSZETES TALAJJAVÍTÓ ANYAGOK SZEREPE A KERTÉSZETBEN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2624713"/>
            <a:ext cx="9144000" cy="2387600"/>
          </a:xfrm>
        </p:spPr>
        <p:txBody>
          <a:bodyPr>
            <a:normAutofit lnSpcReduction="10000"/>
          </a:bodyPr>
          <a:lstStyle/>
          <a:p>
            <a:r>
              <a:rPr lang="hu-HU" sz="2800" b="1" dirty="0"/>
              <a:t>Kertvárosi Kertbarátok Egyesülete</a:t>
            </a:r>
          </a:p>
          <a:p>
            <a:r>
              <a:rPr lang="hu-HU" sz="2800" b="1" dirty="0"/>
              <a:t>Puzder Tamás Gyula</a:t>
            </a:r>
          </a:p>
          <a:p>
            <a:r>
              <a:rPr lang="hu-HU" sz="2000" b="1" dirty="0"/>
              <a:t>okl. geológus</a:t>
            </a:r>
          </a:p>
          <a:p>
            <a:endParaRPr lang="hu-HU" sz="2800" b="1" dirty="0"/>
          </a:p>
          <a:p>
            <a:r>
              <a:rPr lang="hu-HU" sz="2800" b="1" dirty="0"/>
              <a:t>2024. április 26.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83" y="3611538"/>
            <a:ext cx="3889622" cy="291721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397" y="3611538"/>
            <a:ext cx="3538541" cy="278762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FA11A59-9198-DBBC-BDAF-22F256894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291" y="5236177"/>
            <a:ext cx="847417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1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24C4DD8-D827-F1DF-7721-A61FE5E1C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38438"/>
          </a:xfrm>
        </p:spPr>
        <p:txBody>
          <a:bodyPr>
            <a:noAutofit/>
          </a:bodyPr>
          <a:lstStyle/>
          <a:p>
            <a:r>
              <a:rPr lang="hu-HU" sz="2800" b="1" dirty="0"/>
              <a:t>TŐZEG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4872D07-F295-9A74-D8EC-7637D11AD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3564"/>
            <a:ext cx="10515600" cy="5793789"/>
          </a:xfrm>
        </p:spPr>
        <p:txBody>
          <a:bodyPr>
            <a:normAutofit lnSpcReduction="10000"/>
          </a:bodyPr>
          <a:lstStyle/>
          <a:p>
            <a:r>
              <a:rPr lang="hu-HU" sz="2400" dirty="0"/>
              <a:t>Elhalt növényi szövetek aerob vagy anaerob módon történő bomlási terméke,</a:t>
            </a:r>
          </a:p>
          <a:p>
            <a:r>
              <a:rPr lang="hu-HU" sz="2400" dirty="0"/>
              <a:t>Szárazanyag szervesanyag tartalma legalább 50- 60 %,</a:t>
            </a:r>
          </a:p>
          <a:p>
            <a:r>
              <a:rPr lang="hu-HU" sz="2400" dirty="0"/>
              <a:t>Elsősorban szerves tápanyag utánpótlás, továbbá</a:t>
            </a:r>
          </a:p>
          <a:p>
            <a:pPr lvl="1"/>
            <a:r>
              <a:rPr lang="hu-HU" sz="1400" dirty="0"/>
              <a:t>lazítja a talajszerkezetet,</a:t>
            </a:r>
          </a:p>
          <a:p>
            <a:pPr lvl="1"/>
            <a:r>
              <a:rPr lang="hu-HU" sz="1400" dirty="0"/>
              <a:t>aktivizálja a talajéletet, </a:t>
            </a:r>
          </a:p>
          <a:p>
            <a:pPr lvl="1"/>
            <a:r>
              <a:rPr lang="hu-HU" sz="1400" dirty="0"/>
              <a:t>javítja a talaj vízháztartását,</a:t>
            </a:r>
          </a:p>
          <a:p>
            <a:pPr lvl="1"/>
            <a:r>
              <a:rPr lang="hu-HU" sz="1400" dirty="0"/>
              <a:t>szervetlen tápanyag pótlás,</a:t>
            </a:r>
          </a:p>
          <a:p>
            <a:pPr lvl="1"/>
            <a:r>
              <a:rPr lang="hu-HU" sz="1400" dirty="0"/>
              <a:t>talaj- és növénytípustól függően 2-8 kg/m</a:t>
            </a:r>
            <a:r>
              <a:rPr lang="hu-HU" sz="1400" baseline="30000" dirty="0"/>
              <a:t>2</a:t>
            </a:r>
            <a:r>
              <a:rPr lang="hu-HU" sz="1400" dirty="0"/>
              <a:t> mennyiségben adható.</a:t>
            </a:r>
          </a:p>
          <a:p>
            <a:pPr lvl="1"/>
            <a:r>
              <a:rPr lang="hu-HU" sz="1400" dirty="0" err="1">
                <a:solidFill>
                  <a:srgbClr val="333333"/>
                </a:solidFill>
                <a:highlight>
                  <a:srgbClr val="FFFFFF"/>
                </a:highlight>
                <a:latin typeface="Arimo"/>
              </a:rPr>
              <a:t>m</a:t>
            </a:r>
            <a:r>
              <a:rPr lang="hu-HU" sz="14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mo"/>
              </a:rPr>
              <a:t>ezo</a:t>
            </a:r>
            <a:r>
              <a:rPr lang="hu-HU" sz="1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mo"/>
              </a:rPr>
              <a:t>- és </a:t>
            </a:r>
            <a:r>
              <a:rPr lang="hu-HU" sz="14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mo"/>
              </a:rPr>
              <a:t>mikro</a:t>
            </a:r>
            <a:r>
              <a:rPr lang="hu-HU" sz="1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mo"/>
              </a:rPr>
              <a:t> tápelemek: foszfor, magnézium, vas, réz, bór, mangán, </a:t>
            </a:r>
          </a:p>
          <a:p>
            <a:pPr marL="457200" lvl="1" indent="0">
              <a:buNone/>
            </a:pPr>
            <a:r>
              <a:rPr lang="hu-HU" sz="1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mo"/>
              </a:rPr>
              <a:t>	nitrogén, molibdén, kalcium, kálium, kén, cink.</a:t>
            </a:r>
            <a:endParaRPr lang="hu-HU" sz="1400" dirty="0"/>
          </a:p>
          <a:p>
            <a:r>
              <a:rPr lang="hu-HU" sz="2400" dirty="0"/>
              <a:t>pH-ja 3-8 közötti, termékek esetében:</a:t>
            </a:r>
          </a:p>
          <a:p>
            <a:pPr lvl="1"/>
            <a:r>
              <a:rPr lang="hu-HU" sz="1400" dirty="0"/>
              <a:t>„A” – savanyú: 4,8 ± 0,5 pH,</a:t>
            </a:r>
          </a:p>
          <a:p>
            <a:pPr lvl="1"/>
            <a:r>
              <a:rPr lang="hu-HU" sz="1400" dirty="0"/>
              <a:t>„B” – semleges: 6,6 ± 0,5 pH,</a:t>
            </a:r>
          </a:p>
          <a:p>
            <a:pPr lvl="1"/>
            <a:r>
              <a:rPr lang="hu-HU" sz="1400" dirty="0"/>
              <a:t>„C” – lúgos: 7,1 ± 0,5 pH.</a:t>
            </a:r>
          </a:p>
          <a:p>
            <a:r>
              <a:rPr lang="hu-HU" sz="2400" dirty="0"/>
              <a:t>Fontosabb előfordulásai: </a:t>
            </a:r>
            <a:r>
              <a:rPr lang="hu-HU" sz="1800" b="1" dirty="0"/>
              <a:t>Fertő-Hanság, </a:t>
            </a:r>
            <a:r>
              <a:rPr lang="hu-HU" sz="1800" dirty="0"/>
              <a:t>Dél-Balaton - Marcalvölgy, Nagyberek, Sárrét, </a:t>
            </a:r>
          </a:p>
          <a:p>
            <a:pPr marL="457200" lvl="1" indent="0">
              <a:buNone/>
            </a:pPr>
            <a:r>
              <a:rPr lang="hu-HU" sz="1400" dirty="0"/>
              <a:t>	</a:t>
            </a:r>
            <a:r>
              <a:rPr lang="hu-HU" sz="1800" dirty="0"/>
              <a:t>Kapos vidéke, Duna-Tisza köze, Bodrog-köz,</a:t>
            </a:r>
          </a:p>
          <a:p>
            <a:r>
              <a:rPr lang="hu-HU" sz="2400" dirty="0"/>
              <a:t>A </a:t>
            </a:r>
            <a:r>
              <a:rPr lang="hu-HU" sz="2400" dirty="0" err="1"/>
              <a:t>natur</a:t>
            </a:r>
            <a:r>
              <a:rPr lang="hu-HU" sz="2400" dirty="0"/>
              <a:t> tőzeg és a belőle készült termékek </a:t>
            </a:r>
            <a:r>
              <a:rPr lang="hu-HU" sz="1800" dirty="0"/>
              <a:t>széles körben ismertek-alkalmazottak, de mindig figyelemmel kell lenni milyen növények kondicionálásához és milyen arányban használható.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E719134-7CC2-BFC6-22A8-F3B103B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10855" y="1345582"/>
            <a:ext cx="4197964" cy="318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9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3AAE21-4E8D-4641-F0C1-B6C92E558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9454"/>
          </a:xfrm>
        </p:spPr>
        <p:txBody>
          <a:bodyPr>
            <a:normAutofit/>
          </a:bodyPr>
          <a:lstStyle/>
          <a:p>
            <a:r>
              <a:rPr lang="hu-HU" sz="2800" b="1" dirty="0"/>
              <a:t>ALGINIT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334B697-8DC6-1BD4-3E19-A004304B5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5407"/>
            <a:ext cx="10515600" cy="5267385"/>
          </a:xfrm>
        </p:spPr>
        <p:txBody>
          <a:bodyPr>
            <a:normAutofit fontScale="85000" lnSpcReduction="20000"/>
          </a:bodyPr>
          <a:lstStyle/>
          <a:p>
            <a:r>
              <a:rPr lang="hu-HU" sz="2400" dirty="0"/>
              <a:t>Természetes eredetű, nagy szervesanyag tartalmú ásványi anyag, vulkáni kráterekben kialakult tavakban keletkezett</a:t>
            </a:r>
          </a:p>
          <a:p>
            <a:r>
              <a:rPr lang="hu-HU" sz="2400" dirty="0"/>
              <a:t>Fosszilis alga biomasszából, elmállott bazalttufából és mészből álló laza, földszerű anyag</a:t>
            </a:r>
          </a:p>
          <a:p>
            <a:r>
              <a:rPr lang="hu-HU" sz="2400" dirty="0"/>
              <a:t>Átlagos összetétele:</a:t>
            </a:r>
          </a:p>
          <a:p>
            <a:pPr lvl="1"/>
            <a:r>
              <a:rPr lang="hu-HU" sz="1500" dirty="0"/>
              <a:t>szervesanyag, humusz	- 20-30 %,</a:t>
            </a:r>
          </a:p>
          <a:p>
            <a:pPr lvl="1"/>
            <a:r>
              <a:rPr lang="hu-HU" sz="1500" dirty="0"/>
              <a:t>kalcium		- 10-30 %,</a:t>
            </a:r>
          </a:p>
          <a:p>
            <a:pPr lvl="1"/>
            <a:r>
              <a:rPr lang="hu-HU" sz="1500" dirty="0"/>
              <a:t>nitrogén 3-5 kg/t, foszfor 5-6 kg/t, kálium 6-9 kg/t, magnézium 8-10 kg/t,</a:t>
            </a:r>
          </a:p>
          <a:p>
            <a:pPr lvl="1"/>
            <a:r>
              <a:rPr lang="hu-HU" sz="1500" dirty="0"/>
              <a:t>nyomokban: mangán, réz, cink, vas, bór, molibdén, </a:t>
            </a:r>
            <a:r>
              <a:rPr lang="hu-HU" sz="1200" dirty="0"/>
              <a:t>(64 </a:t>
            </a:r>
            <a:r>
              <a:rPr lang="hu-HU" sz="1200" dirty="0" err="1"/>
              <a:t>makro-mikro</a:t>
            </a:r>
            <a:r>
              <a:rPr lang="hu-HU" sz="1200" dirty="0"/>
              <a:t> elem)</a:t>
            </a:r>
          </a:p>
          <a:p>
            <a:pPr lvl="1"/>
            <a:r>
              <a:rPr lang="hu-HU" sz="1500" dirty="0"/>
              <a:t>kémhatása enyhén lúgos: 7,1 – 7,8 pH.</a:t>
            </a:r>
          </a:p>
          <a:p>
            <a:r>
              <a:rPr lang="hu-HU" sz="2400" dirty="0"/>
              <a:t>Alkalmazás előnyei:</a:t>
            </a:r>
          </a:p>
          <a:p>
            <a:pPr lvl="1"/>
            <a:r>
              <a:rPr lang="hu-HU" sz="1500" dirty="0"/>
              <a:t>javítja a talajok vízmegtartó képességét </a:t>
            </a:r>
            <a:r>
              <a:rPr lang="hu-HU" sz="1200" dirty="0"/>
              <a:t>(1 kg </a:t>
            </a:r>
            <a:r>
              <a:rPr lang="hu-HU" sz="1200" dirty="0" err="1"/>
              <a:t>alginit</a:t>
            </a:r>
            <a:r>
              <a:rPr lang="hu-HU" sz="1200" dirty="0"/>
              <a:t> 1,0-1,3 l vizet képes megkötni),</a:t>
            </a:r>
          </a:p>
          <a:p>
            <a:pPr lvl="1"/>
            <a:r>
              <a:rPr lang="hu-HU" sz="1500" dirty="0"/>
              <a:t>a talaj termékenységének fokozása,</a:t>
            </a:r>
          </a:p>
          <a:p>
            <a:pPr lvl="1"/>
            <a:r>
              <a:rPr lang="hu-HU" sz="1500" dirty="0"/>
              <a:t>összetett tápanyag, lassú és fokozatos lebomlással,</a:t>
            </a:r>
          </a:p>
          <a:p>
            <a:pPr lvl="1"/>
            <a:r>
              <a:rPr lang="hu-HU" sz="1500" dirty="0"/>
              <a:t>helyettesítheti a műtrágyákat,</a:t>
            </a:r>
          </a:p>
          <a:p>
            <a:pPr lvl="1"/>
            <a:r>
              <a:rPr lang="hu-HU" sz="1500" dirty="0"/>
              <a:t>erős </a:t>
            </a:r>
            <a:r>
              <a:rPr lang="hu-HU" sz="1500" dirty="0" err="1"/>
              <a:t>adszorbciós</a:t>
            </a:r>
            <a:r>
              <a:rPr lang="hu-HU" sz="1500" dirty="0"/>
              <a:t> képesség</a:t>
            </a:r>
          </a:p>
          <a:p>
            <a:pPr lvl="1"/>
            <a:r>
              <a:rPr lang="hu-HU" sz="1500" dirty="0"/>
              <a:t>talaj- és növénytípustól függően 2-5 kg/m</a:t>
            </a:r>
            <a:r>
              <a:rPr lang="hu-HU" sz="1500" baseline="30000" dirty="0"/>
              <a:t>2</a:t>
            </a:r>
            <a:r>
              <a:rPr lang="hu-HU" sz="1500" dirty="0"/>
              <a:t> mennyiségben adható.</a:t>
            </a:r>
          </a:p>
          <a:p>
            <a:r>
              <a:rPr lang="hu-HU" sz="2400" dirty="0"/>
              <a:t>Felhasználási területek:</a:t>
            </a:r>
          </a:p>
          <a:p>
            <a:pPr lvl="1"/>
            <a:r>
              <a:rPr lang="hu-HU" sz="1500" dirty="0"/>
              <a:t>kertészetek, faiskolák, csemetekertek, szőlészetek,</a:t>
            </a:r>
          </a:p>
          <a:p>
            <a:pPr lvl="1"/>
            <a:r>
              <a:rPr lang="hu-HU" sz="1500" dirty="0"/>
              <a:t>szántóföldi kultúrák és erdészetek</a:t>
            </a:r>
          </a:p>
          <a:p>
            <a:pPr lvl="1"/>
            <a:r>
              <a:rPr lang="hu-HU" sz="1500" dirty="0"/>
              <a:t>kiskertek, hobbykertek, közösségi kertek.</a:t>
            </a:r>
          </a:p>
          <a:p>
            <a:r>
              <a:rPr lang="hu-HU" sz="2400" dirty="0"/>
              <a:t>Előfordulások: </a:t>
            </a:r>
            <a:r>
              <a:rPr lang="hu-HU" sz="1800" dirty="0"/>
              <a:t>Sitke, Pula, Gérce</a:t>
            </a:r>
          </a:p>
          <a:p>
            <a:pPr lvl="1"/>
            <a:endParaRPr lang="hu-HU" sz="14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EA16511-C9C8-BAA9-E509-18F809B80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251" y="2288492"/>
            <a:ext cx="38100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14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dirty="0"/>
              <a:t>Alginit keletkezése </a:t>
            </a:r>
            <a:r>
              <a:rPr lang="hu-HU" sz="1400" dirty="0"/>
              <a:t>(Dr. Solti Gábor nyomán)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0" y="1244511"/>
            <a:ext cx="8717041" cy="4655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5026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687034-C35D-3E15-9672-3C33B5730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7462"/>
          </a:xfrm>
        </p:spPr>
        <p:txBody>
          <a:bodyPr>
            <a:normAutofit/>
          </a:bodyPr>
          <a:lstStyle/>
          <a:p>
            <a:r>
              <a:rPr lang="hu-HU" sz="2800" b="1" dirty="0" err="1"/>
              <a:t>Dudarit</a:t>
            </a:r>
            <a:r>
              <a:rPr lang="hu-HU" sz="2800" b="1" dirty="0"/>
              <a:t> (barnaszén)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6F647DF-CE2F-C97F-35AC-5127DF45B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8162"/>
            <a:ext cx="10515600" cy="5344712"/>
          </a:xfrm>
        </p:spPr>
        <p:txBody>
          <a:bodyPr>
            <a:normAutofit fontScale="25000" lnSpcReduction="20000"/>
          </a:bodyPr>
          <a:lstStyle/>
          <a:p>
            <a:r>
              <a:rPr lang="hu-HU" sz="8800" dirty="0"/>
              <a:t>Növényi anyagok természetes humifikációja során keletkezett szerves ásvány, magas </a:t>
            </a:r>
            <a:r>
              <a:rPr lang="hu-HU" sz="8800" dirty="0" err="1"/>
              <a:t>huminsav</a:t>
            </a:r>
            <a:r>
              <a:rPr lang="hu-HU" sz="8800" dirty="0"/>
              <a:t>, valamint </a:t>
            </a:r>
            <a:r>
              <a:rPr lang="hu-HU" sz="8800" dirty="0" err="1"/>
              <a:t>makro</a:t>
            </a:r>
            <a:r>
              <a:rPr lang="hu-HU" sz="8800" dirty="0"/>
              <a:t>- és mikroelem tartalommal,</a:t>
            </a:r>
          </a:p>
          <a:p>
            <a:r>
              <a:rPr lang="hu-HU" sz="8800" dirty="0"/>
              <a:t>Átlagos összetétel</a:t>
            </a:r>
            <a:r>
              <a:rPr lang="hu-HU" sz="8800" b="1" dirty="0"/>
              <a:t>:</a:t>
            </a:r>
          </a:p>
          <a:p>
            <a:pPr lvl="1"/>
            <a:r>
              <a:rPr lang="hu-HU" sz="5600" dirty="0"/>
              <a:t>Szerves anyag: 60-62 %, (ebből </a:t>
            </a:r>
            <a:r>
              <a:rPr lang="hu-HU" sz="5600" dirty="0" err="1"/>
              <a:t>huminsav</a:t>
            </a:r>
            <a:r>
              <a:rPr lang="hu-HU" sz="5600" dirty="0"/>
              <a:t> 50-60 %),</a:t>
            </a:r>
          </a:p>
          <a:p>
            <a:pPr lvl="1"/>
            <a:r>
              <a:rPr lang="hu-HU" sz="5600" dirty="0"/>
              <a:t>Ásványi anyagok: 16 %,</a:t>
            </a:r>
          </a:p>
          <a:p>
            <a:pPr lvl="1"/>
            <a:r>
              <a:rPr lang="hu-HU" sz="5600" dirty="0" err="1"/>
              <a:t>Makro</a:t>
            </a:r>
            <a:r>
              <a:rPr lang="hu-HU" sz="5600" dirty="0"/>
              <a:t> elemek: kalcium 2-3 %, kén 2,5 %, magnézium 0,3-0,5 %, kálium 0,3 % foszfor 0,2%,</a:t>
            </a:r>
          </a:p>
          <a:p>
            <a:pPr lvl="1"/>
            <a:r>
              <a:rPr lang="hu-HU" sz="5600" dirty="0"/>
              <a:t>Mikroelemek: vas, mangán, cink, rész, bór, molibdén &lt;0,5%.</a:t>
            </a:r>
          </a:p>
          <a:p>
            <a:r>
              <a:rPr lang="hu-HU" sz="8800" dirty="0"/>
              <a:t>Alkalmazásával járó hatások</a:t>
            </a:r>
            <a:r>
              <a:rPr lang="hu-HU" sz="6800" dirty="0"/>
              <a:t>:</a:t>
            </a:r>
          </a:p>
          <a:p>
            <a:pPr lvl="1"/>
            <a:r>
              <a:rPr lang="hu-HU" sz="5600" dirty="0"/>
              <a:t>javítja a talajok vízmegtartó képességét,</a:t>
            </a:r>
          </a:p>
          <a:p>
            <a:pPr lvl="1"/>
            <a:r>
              <a:rPr lang="hu-HU" sz="5600" dirty="0"/>
              <a:t>kedvezően hat a talaj szerkezetére,</a:t>
            </a:r>
          </a:p>
          <a:p>
            <a:pPr lvl="1"/>
            <a:r>
              <a:rPr lang="hu-HU" sz="5600" dirty="0"/>
              <a:t>elősegíti a növényi hatóanyagok egyenletesebb felvételét,</a:t>
            </a:r>
          </a:p>
          <a:p>
            <a:pPr lvl="1"/>
            <a:r>
              <a:rPr lang="hu-HU" sz="5600" dirty="0"/>
              <a:t>növeli a műtrágyák hasznosulását, </a:t>
            </a:r>
          </a:p>
          <a:p>
            <a:pPr lvl="1"/>
            <a:r>
              <a:rPr lang="hu-HU" sz="5600" dirty="0"/>
              <a:t>serkenti a talajban levő mikroorganizmusok működését,</a:t>
            </a:r>
          </a:p>
          <a:p>
            <a:pPr lvl="1"/>
            <a:r>
              <a:rPr lang="hu-HU" sz="5600" dirty="0"/>
              <a:t>megakadályozza a talajok elsavasodását.</a:t>
            </a:r>
          </a:p>
          <a:p>
            <a:r>
              <a:rPr lang="hu-HU" sz="8800" dirty="0"/>
              <a:t>Alkalmazás</a:t>
            </a:r>
            <a:r>
              <a:rPr lang="hu-HU" sz="6800" dirty="0"/>
              <a:t>:</a:t>
            </a:r>
          </a:p>
          <a:p>
            <a:pPr lvl="1"/>
            <a:r>
              <a:rPr lang="hu-HU" sz="5600" dirty="0"/>
              <a:t>zöldségtermesztés 0,1-0,4 kg/m</a:t>
            </a:r>
            <a:r>
              <a:rPr lang="hu-HU" sz="5600" baseline="30000" dirty="0"/>
              <a:t>2</a:t>
            </a:r>
            <a:r>
              <a:rPr lang="hu-HU" sz="5600" dirty="0"/>
              <a:t>,</a:t>
            </a:r>
          </a:p>
          <a:p>
            <a:pPr lvl="1"/>
            <a:r>
              <a:rPr lang="hu-HU" sz="5600" dirty="0"/>
              <a:t>kertészeti kultúrákban 0,2-0,5 kg/m</a:t>
            </a:r>
            <a:r>
              <a:rPr lang="hu-HU" sz="5600" baseline="30000" dirty="0"/>
              <a:t>2</a:t>
            </a:r>
            <a:r>
              <a:rPr lang="hu-HU" sz="5600" dirty="0"/>
              <a:t>,</a:t>
            </a:r>
          </a:p>
          <a:p>
            <a:pPr lvl="1"/>
            <a:r>
              <a:rPr lang="hu-HU" sz="5600" dirty="0"/>
              <a:t>gyepek telepítése 0,1-0,3 kg/m</a:t>
            </a:r>
            <a:r>
              <a:rPr lang="hu-HU" sz="5600" baseline="30000" dirty="0"/>
              <a:t>2</a:t>
            </a:r>
            <a:r>
              <a:rPr lang="hu-HU" sz="5600" dirty="0"/>
              <a:t>,</a:t>
            </a:r>
          </a:p>
          <a:p>
            <a:pPr lvl="1"/>
            <a:r>
              <a:rPr lang="hu-HU" sz="5600" dirty="0"/>
              <a:t>talajjavítás, szennyezett talajok kármentesítése (pl.: Kolontár-vörösiszap katasztrófa)</a:t>
            </a:r>
          </a:p>
          <a:p>
            <a:pPr lvl="1"/>
            <a:r>
              <a:rPr lang="hu-HU" sz="5600" dirty="0"/>
              <a:t>műtrágyával kevert változata a </a:t>
            </a:r>
            <a:r>
              <a:rPr lang="hu-HU" sz="5600" dirty="0" err="1"/>
              <a:t>Dudarit</a:t>
            </a:r>
            <a:r>
              <a:rPr lang="hu-HU" sz="5600" dirty="0"/>
              <a:t> NKP.</a:t>
            </a:r>
          </a:p>
          <a:p>
            <a:pPr marL="0" indent="0">
              <a:buNone/>
            </a:pPr>
            <a:r>
              <a:rPr lang="hu-HU" sz="8800" dirty="0"/>
              <a:t>Előfordulás: </a:t>
            </a:r>
            <a:r>
              <a:rPr lang="hu-HU" sz="6000" dirty="0"/>
              <a:t>Dudar, (lignit: Visonta-Bükkábrány – rekultiváció)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0F1A769-3ACE-F6AE-4C53-776650848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402" y="1896742"/>
            <a:ext cx="3067640" cy="409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46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0EA6E7-1B81-18B3-0CAF-A34BDDFEC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9832"/>
          </a:xfrm>
        </p:spPr>
        <p:txBody>
          <a:bodyPr>
            <a:normAutofit/>
          </a:bodyPr>
          <a:lstStyle/>
          <a:p>
            <a:r>
              <a:rPr lang="hu-HU" sz="2800" b="1" dirty="0"/>
              <a:t>MÉSZKŐ, DOLOMIT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3C38684-64D5-0FE2-CAE6-E29DF2593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4419"/>
            <a:ext cx="10515600" cy="4792544"/>
          </a:xfrm>
        </p:spPr>
        <p:txBody>
          <a:bodyPr>
            <a:normAutofit fontScale="92500" lnSpcReduction="10000"/>
          </a:bodyPr>
          <a:lstStyle/>
          <a:p>
            <a:r>
              <a:rPr lang="hu-HU" sz="2200" dirty="0"/>
              <a:t>Mészkő (CaCo</a:t>
            </a:r>
            <a:r>
              <a:rPr lang="hu-HU" sz="2200" baseline="-25000" dirty="0"/>
              <a:t>3</a:t>
            </a:r>
            <a:r>
              <a:rPr lang="hu-HU" sz="2200" dirty="0"/>
              <a:t>) üledékes eredetű,</a:t>
            </a:r>
          </a:p>
          <a:p>
            <a:r>
              <a:rPr lang="hu-HU" sz="2200" dirty="0"/>
              <a:t>Dolomit (Ca,MgCO</a:t>
            </a:r>
            <a:r>
              <a:rPr lang="hu-HU" sz="2200" baseline="-25000" dirty="0"/>
              <a:t>3</a:t>
            </a:r>
            <a:r>
              <a:rPr lang="hu-HU" sz="2200" dirty="0"/>
              <a:t>) üledékes eredetű, </a:t>
            </a:r>
          </a:p>
          <a:p>
            <a:pPr lvl="1"/>
            <a:r>
              <a:rPr lang="hu-HU" sz="1400" dirty="0"/>
              <a:t>85-90 % feletti karbonát tartalommal,</a:t>
            </a:r>
          </a:p>
          <a:p>
            <a:pPr lvl="1"/>
            <a:r>
              <a:rPr lang="hu-HU" sz="1400" dirty="0"/>
              <a:t>amelyek járulékos ásványokat és elemeket tartalmaznak.</a:t>
            </a:r>
          </a:p>
          <a:p>
            <a:pPr marL="0" indent="0">
              <a:buNone/>
            </a:pPr>
            <a:r>
              <a:rPr lang="hu-HU" sz="2400" dirty="0"/>
              <a:t>Alkalmazásával járó hatások: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/>
              <a:t>	</a:t>
            </a:r>
            <a:r>
              <a:rPr lang="hu-HU" sz="1400" dirty="0"/>
              <a:t>- jobb talaj levegő- vízgazdálkodás,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	- talajszerkezet javítás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	- főként savanyú talajok pH értékének növelésre,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	- növények csírázási képességének növelése, az ellenálló képesség növelése,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	- csonthéjas termésű növények termésnövelése,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	- paradicsombetegségek kezelése.</a:t>
            </a:r>
          </a:p>
          <a:p>
            <a:pPr marL="0" indent="0">
              <a:buNone/>
            </a:pPr>
            <a:r>
              <a:rPr lang="hu-HU" sz="2400" dirty="0"/>
              <a:t>Alkalmazás</a:t>
            </a:r>
            <a:r>
              <a:rPr lang="hu-HU" sz="2200" dirty="0"/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/>
              <a:t>	</a:t>
            </a:r>
            <a:r>
              <a:rPr lang="hu-HU" sz="1400" dirty="0"/>
              <a:t>- szántóföldi kultúrákban: 0,1-0,2 kg/m2,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	- kertészet, gyümölcstermesztés: 0,05-0,15 kg/m2,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	- por alakban 0,25 mm alatt.</a:t>
            </a:r>
          </a:p>
          <a:p>
            <a:pPr marL="0" indent="0">
              <a:spcBef>
                <a:spcPts val="0"/>
              </a:spcBef>
              <a:buNone/>
            </a:pPr>
            <a:endParaRPr lang="hu-HU" sz="1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/>
              <a:t>Előfordulás</a:t>
            </a:r>
            <a:r>
              <a:rPr lang="hu-HU" sz="2200" dirty="0"/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	- Mészkő: Eger, Nagyharsány, Vác, Hejőcsaba, Bajna, Zebegény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	- Dolomit: Gánt, Zámoly, Zsámbék, Ugod, Csákberény, Veszprém, Keszthely</a:t>
            </a:r>
          </a:p>
          <a:p>
            <a:pPr marL="0" indent="0">
              <a:spcBef>
                <a:spcPts val="0"/>
              </a:spcBef>
              <a:buNone/>
            </a:pPr>
            <a:endParaRPr lang="hu-HU" sz="1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/>
              <a:t>Reagipsz: </a:t>
            </a:r>
            <a:r>
              <a:rPr lang="hu-HU" sz="1400" dirty="0"/>
              <a:t>- ipari melléktermék (CaSO</a:t>
            </a:r>
            <a:r>
              <a:rPr lang="hu-HU" sz="1400" baseline="-25000" dirty="0"/>
              <a:t>4</a:t>
            </a:r>
            <a:r>
              <a:rPr lang="hu-HU" sz="1400" dirty="0"/>
              <a:t>+H</a:t>
            </a:r>
            <a:r>
              <a:rPr lang="hu-HU" sz="1400" baseline="-25000" dirty="0"/>
              <a:t>2</a:t>
            </a:r>
            <a:r>
              <a:rPr lang="hu-HU" sz="1400" dirty="0"/>
              <a:t>O) - (Mátrai Erőmű Zrt. - 600et/év) – magas pH-ú talajok kezelése, kármentesítés (pl. Kolontár)</a:t>
            </a:r>
          </a:p>
          <a:p>
            <a:pPr marL="0" indent="0">
              <a:buNone/>
            </a:pPr>
            <a:endParaRPr lang="hu-HU" sz="2200" dirty="0"/>
          </a:p>
          <a:p>
            <a:pPr marL="0" indent="0">
              <a:buNone/>
            </a:pPr>
            <a:endParaRPr lang="hu-HU" sz="2200" dirty="0"/>
          </a:p>
          <a:p>
            <a:pPr marL="0" indent="0">
              <a:buNone/>
            </a:pPr>
            <a:endParaRPr lang="hu-HU" sz="22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DEEB83A-74BC-3F31-A715-B8B75723B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836" y="1443615"/>
            <a:ext cx="3970770" cy="397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4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463D8E-E229-7EA4-AA7C-7A15D1FC3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9096"/>
          </a:xfrm>
        </p:spPr>
        <p:txBody>
          <a:bodyPr>
            <a:normAutofit/>
          </a:bodyPr>
          <a:lstStyle/>
          <a:p>
            <a:r>
              <a:rPr lang="hu-HU" sz="2800" b="1" dirty="0"/>
              <a:t>PERLIT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7E364D3-F961-0746-4771-952B378F2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587"/>
            <a:ext cx="10515600" cy="5134376"/>
          </a:xfrm>
        </p:spPr>
        <p:txBody>
          <a:bodyPr>
            <a:normAutofit lnSpcReduction="10000"/>
          </a:bodyPr>
          <a:lstStyle/>
          <a:p>
            <a:r>
              <a:rPr lang="hu-HU" sz="2200" dirty="0"/>
              <a:t>Eredeti formájában vulkanikus, üvegszerű megjelenésű kőzet, 3-5 %-os víztartalommal, amely aprítás-hevítés (duzzasztás) hatására pehelyszerű állagú lesz </a:t>
            </a:r>
          </a:p>
          <a:p>
            <a:r>
              <a:rPr lang="hu-HU" sz="2200" dirty="0"/>
              <a:t>Tulajdonságai:</a:t>
            </a:r>
          </a:p>
          <a:p>
            <a:pPr lvl="1"/>
            <a:r>
              <a:rPr lang="hu-HU" sz="1400" dirty="0"/>
              <a:t>Összetétel: SiO</a:t>
            </a:r>
            <a:r>
              <a:rPr lang="hu-HU" sz="1400" baseline="-25000" dirty="0"/>
              <a:t>2</a:t>
            </a:r>
            <a:r>
              <a:rPr lang="hu-HU" sz="1400" dirty="0"/>
              <a:t>: 68-75 %, Al</a:t>
            </a:r>
            <a:r>
              <a:rPr lang="hu-HU" sz="1400" baseline="-25000" dirty="0"/>
              <a:t>2</a:t>
            </a:r>
            <a:r>
              <a:rPr lang="hu-HU" sz="1400" dirty="0"/>
              <a:t>O</a:t>
            </a:r>
            <a:r>
              <a:rPr lang="hu-HU" sz="1400" baseline="-25000" dirty="0"/>
              <a:t>3</a:t>
            </a:r>
            <a:r>
              <a:rPr lang="hu-HU" sz="1400" dirty="0"/>
              <a:t>: 10-12 %, K</a:t>
            </a:r>
            <a:r>
              <a:rPr lang="hu-HU" sz="1400" baseline="-25000" dirty="0"/>
              <a:t>2</a:t>
            </a:r>
            <a:r>
              <a:rPr lang="hu-HU" sz="1400" dirty="0"/>
              <a:t>O</a:t>
            </a:r>
            <a:r>
              <a:rPr lang="hu-HU" sz="1400" baseline="-25000" dirty="0"/>
              <a:t>3</a:t>
            </a:r>
            <a:r>
              <a:rPr lang="hu-HU" sz="1400" dirty="0"/>
              <a:t>: 2-4,5 %, </a:t>
            </a:r>
            <a:r>
              <a:rPr lang="hu-HU" sz="1400" dirty="0" err="1"/>
              <a:t>Fe</a:t>
            </a:r>
            <a:r>
              <a:rPr lang="hu-HU" sz="1400" dirty="0"/>
              <a:t>, </a:t>
            </a:r>
            <a:r>
              <a:rPr lang="hu-HU" sz="1400" dirty="0" err="1"/>
              <a:t>Ca</a:t>
            </a:r>
            <a:r>
              <a:rPr lang="hu-HU" sz="1400" dirty="0"/>
              <a:t>, Mg</a:t>
            </a:r>
          </a:p>
          <a:p>
            <a:pPr lvl="1"/>
            <a:r>
              <a:rPr lang="hu-HU" sz="1400" dirty="0"/>
              <a:t>Szervesanyagtartalom: 0%.</a:t>
            </a:r>
          </a:p>
          <a:p>
            <a:pPr lvl="1"/>
            <a:r>
              <a:rPr lang="hu-HU" sz="1400" dirty="0"/>
              <a:t>Semleges: 6,9-7,1 pH értékű, steril,</a:t>
            </a:r>
          </a:p>
          <a:p>
            <a:pPr lvl="1"/>
            <a:r>
              <a:rPr lang="hu-HU" sz="1400" dirty="0"/>
              <a:t>Könnyű fajsúlyú: &lt;120 g/l, </a:t>
            </a:r>
          </a:p>
          <a:p>
            <a:pPr lvl="1"/>
            <a:r>
              <a:rPr lang="hu-HU" sz="1400" dirty="0"/>
              <a:t>Magas víztárolási képességű,</a:t>
            </a:r>
          </a:p>
          <a:p>
            <a:pPr lvl="1"/>
            <a:r>
              <a:rPr lang="hu-HU" sz="1400" dirty="0"/>
              <a:t>Szemnagyság &lt;5 mm,</a:t>
            </a:r>
          </a:p>
          <a:p>
            <a:pPr lvl="1"/>
            <a:r>
              <a:rPr lang="hu-HU" sz="1400" dirty="0"/>
              <a:t>Eredeti súlyának akár 20-szorosát képes vízből tárolni,</a:t>
            </a:r>
          </a:p>
          <a:p>
            <a:r>
              <a:rPr lang="hu-HU" sz="2200" dirty="0"/>
              <a:t>Alkalmazás:</a:t>
            </a:r>
          </a:p>
          <a:p>
            <a:pPr lvl="1"/>
            <a:r>
              <a:rPr lang="hu-HU" sz="1400" dirty="0"/>
              <a:t>Zöldségfélék termesztése, palántanevelés (</a:t>
            </a:r>
            <a:r>
              <a:rPr lang="hu-HU" sz="1100" b="0" i="0" dirty="0">
                <a:solidFill>
                  <a:srgbClr val="2C2C2C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talajjal általában 25-50-75 %-os arányban keverve)</a:t>
            </a:r>
            <a:endParaRPr lang="hu-HU" sz="1400" dirty="0"/>
          </a:p>
          <a:p>
            <a:pPr lvl="1"/>
            <a:r>
              <a:rPr lang="hu-HU" sz="1400" dirty="0"/>
              <a:t>Díszcserjék, facsemeték, gyümölcsfa- szőlőoltvány szaporítás,</a:t>
            </a:r>
          </a:p>
          <a:p>
            <a:pPr lvl="1"/>
            <a:r>
              <a:rPr lang="hu-HU" sz="1400" dirty="0"/>
              <a:t>Cserepes növények, pázsit, fűfélék és sportpályák talajának javítása,</a:t>
            </a:r>
          </a:p>
          <a:p>
            <a:pPr lvl="1"/>
            <a:r>
              <a:rPr lang="hu-HU" sz="1400" dirty="0"/>
              <a:t>Gomba és dinnyetermesztés,</a:t>
            </a:r>
          </a:p>
          <a:p>
            <a:pPr lvl="1"/>
            <a:r>
              <a:rPr lang="hu-HU" sz="1400" dirty="0"/>
              <a:t>Tetőkertek, zöldtetők kiépítése.</a:t>
            </a:r>
          </a:p>
          <a:p>
            <a:pPr lvl="1"/>
            <a:endParaRPr lang="hu-HU" sz="1400" dirty="0"/>
          </a:p>
          <a:p>
            <a:r>
              <a:rPr lang="hu-HU" sz="2200" dirty="0"/>
              <a:t>Előfordulás: </a:t>
            </a:r>
            <a:r>
              <a:rPr lang="hu-HU" sz="1400" dirty="0"/>
              <a:t>Pálháza, Bózsva</a:t>
            </a:r>
          </a:p>
          <a:p>
            <a:pPr lvl="1"/>
            <a:endParaRPr lang="hu-HU" sz="1800" dirty="0"/>
          </a:p>
          <a:p>
            <a:pPr lvl="1"/>
            <a:endParaRPr lang="hu-HU" sz="1800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3D49599-E9D3-073C-F89E-C680C5771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496" y="1726250"/>
            <a:ext cx="3836935" cy="255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36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838200" y="722674"/>
            <a:ext cx="10800425" cy="5217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4500">
              <a:lnSpc>
                <a:spcPct val="107000"/>
              </a:lnSpc>
              <a:spcAft>
                <a:spcPts val="0"/>
              </a:spcAft>
            </a:pPr>
            <a:r>
              <a:rPr lang="hu-HU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Agroperlit</a:t>
            </a:r>
            <a:r>
              <a:rPr lang="hu-HU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tulajdonságai</a:t>
            </a:r>
            <a:b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Magas levegőfelhalmozó</a:t>
            </a:r>
            <a:b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A perlitet a talajba keverjük, így az porhanyósabb lesz, a gyökérzethez pedig </a:t>
            </a:r>
            <a:r>
              <a:rPr lang="hu-HU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könyebben</a:t>
            </a:r>
            <a: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eljut a víz és a levegő. </a:t>
            </a:r>
            <a:b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Kiválóan tárolja a víz és az oldott anyagokat</a:t>
            </a:r>
            <a:endParaRPr lang="hu-H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44500">
              <a:lnSpc>
                <a:spcPct val="107000"/>
              </a:lnSpc>
              <a:spcAft>
                <a:spcPts val="0"/>
              </a:spcAft>
            </a:pPr>
            <a: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Jó nedvességfelszívó és tartó, tárolja a feloldott anyagokat a talajból, amelyeket később fokozatosan és könnyebben 	hozzájuthat a növényekhez. </a:t>
            </a:r>
            <a:b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Tartós anyag</a:t>
            </a:r>
            <a:endParaRPr lang="hu-H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44500">
              <a:lnSpc>
                <a:spcPct val="107000"/>
              </a:lnSpc>
              <a:spcAft>
                <a:spcPts val="0"/>
              </a:spcAft>
            </a:pPr>
            <a: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Kémiai semlegessége miatt, a perlit stabil anyag, nem vegyül a műtrágyák oldatával, növényvédő szerekkel stb. </a:t>
            </a:r>
            <a:b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 semleges</a:t>
            </a:r>
            <a:b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A perlit pH-ja semleges vagy enyhén lúgos anyag, ezért többfajta növény számára nagyon megfelelő. </a:t>
            </a:r>
            <a:b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Gátolja a patogén mikroorganizmusok fejlődését</a:t>
            </a:r>
            <a:b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Fizikai és vegyi tulajdonságai akadályozzák a növény fejlődésére káros hatással lévő élősködők talajba bejutását. </a:t>
            </a:r>
            <a:b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Természetbarát</a:t>
            </a:r>
            <a:b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Nincs káros hatással a környezetre felhasználása és tárolása során .</a:t>
            </a:r>
            <a:b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Egészségileg biztonságos</a:t>
            </a:r>
            <a:endParaRPr lang="hu-H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44500">
              <a:lnSpc>
                <a:spcPct val="107000"/>
              </a:lnSpc>
              <a:spcAft>
                <a:spcPts val="0"/>
              </a:spcAft>
            </a:pPr>
            <a: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Nem tartalmaz nehéz fémeket, illetve egyéb olyan anyagokat, amelyek veszélyeztetnék az ember egészségét.</a:t>
            </a:r>
            <a:b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Agroperlit</a:t>
            </a:r>
            <a:r>
              <a:rPr lang="hu-HU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mint szervetlen termőföld - nemesítő</a:t>
            </a:r>
            <a:b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A perlitnek, mint szervetlen termőföld - nemesítőnek, pozitív hatásai vannak mint gazdasági és ökológiai, valamint 	mezőgazdasági előállítás szempontjából is. </a:t>
            </a:r>
            <a:b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Agroperlit</a:t>
            </a:r>
            <a:r>
              <a:rPr lang="hu-HU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talajba való adagolása javítja a víz és a levegő szabályozását</a:t>
            </a:r>
            <a:b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Makro téren (nagy sivár és egyéb földterületek), valamint mikro szinten is (intenzív termelés zárt helyiségekben).</a:t>
            </a:r>
            <a:endParaRPr lang="hu-H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495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F56C2A-10D9-5A62-60D3-36720C1A2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4374"/>
          </a:xfrm>
        </p:spPr>
        <p:txBody>
          <a:bodyPr>
            <a:normAutofit/>
          </a:bodyPr>
          <a:lstStyle/>
          <a:p>
            <a:r>
              <a:rPr lang="hu-HU" sz="2800" b="1" dirty="0"/>
              <a:t>Riolittufa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54B010A-FE16-D33C-5E7B-FA04D99BA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2157"/>
            <a:ext cx="10515600" cy="487368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hu-HU" sz="5600" b="1" dirty="0"/>
              <a:t>Vulkáni hamu, laza szerkezetű </a:t>
            </a:r>
          </a:p>
          <a:p>
            <a:pPr marL="0" indent="0">
              <a:buNone/>
            </a:pPr>
            <a:r>
              <a:rPr lang="hu-HU" sz="8000" b="1" dirty="0"/>
              <a:t>Tulajdonságai:</a:t>
            </a:r>
          </a:p>
          <a:p>
            <a:pPr lvl="1"/>
            <a:r>
              <a:rPr lang="hu-HU" sz="4800" dirty="0"/>
              <a:t>magas kovasav (&gt;77 %), és kálium- és nátrium (3-4,5 m/m %) tartalommal,</a:t>
            </a:r>
          </a:p>
          <a:p>
            <a:pPr lvl="1"/>
            <a:r>
              <a:rPr lang="hu-HU" sz="4800" dirty="0" err="1"/>
              <a:t>mezo</a:t>
            </a:r>
            <a:r>
              <a:rPr lang="hu-HU" sz="4800" dirty="0"/>
              <a:t>- mikroelemek: </a:t>
            </a:r>
            <a:r>
              <a:rPr lang="hu-HU" sz="4800" dirty="0" err="1"/>
              <a:t>Ca</a:t>
            </a:r>
            <a:r>
              <a:rPr lang="hu-HU" sz="4800" dirty="0"/>
              <a:t>, Mg, </a:t>
            </a:r>
            <a:r>
              <a:rPr lang="hu-HU" sz="4800" dirty="0" err="1"/>
              <a:t>Fe</a:t>
            </a:r>
            <a:r>
              <a:rPr lang="hu-HU" sz="4800" dirty="0"/>
              <a:t>, </a:t>
            </a:r>
            <a:r>
              <a:rPr lang="hu-HU" sz="4800" dirty="0" err="1"/>
              <a:t>Cu</a:t>
            </a:r>
            <a:r>
              <a:rPr lang="hu-HU" sz="4800" dirty="0"/>
              <a:t>, </a:t>
            </a:r>
            <a:r>
              <a:rPr lang="hu-HU" sz="4800" dirty="0" err="1"/>
              <a:t>Zn</a:t>
            </a:r>
            <a:r>
              <a:rPr lang="hu-HU" sz="4800" dirty="0"/>
              <a:t>, </a:t>
            </a:r>
            <a:r>
              <a:rPr lang="hu-HU" sz="4800" dirty="0" err="1"/>
              <a:t>Mn</a:t>
            </a:r>
            <a:r>
              <a:rPr lang="hu-HU" sz="4800" dirty="0"/>
              <a:t>, Cd, Ni, </a:t>
            </a:r>
            <a:r>
              <a:rPr lang="hu-HU" sz="4800" dirty="0" err="1"/>
              <a:t>Cr</a:t>
            </a:r>
            <a:endParaRPr lang="hu-HU" sz="4800" dirty="0"/>
          </a:p>
          <a:p>
            <a:pPr lvl="1"/>
            <a:r>
              <a:rPr lang="hu-HU" sz="4800" dirty="0"/>
              <a:t>Sűrűség 0,7-1,2 kg/m</a:t>
            </a:r>
            <a:r>
              <a:rPr lang="hu-HU" sz="4800" baseline="30000" dirty="0"/>
              <a:t>3</a:t>
            </a:r>
            <a:r>
              <a:rPr lang="hu-HU" sz="4800" dirty="0"/>
              <a:t>,</a:t>
            </a:r>
            <a:r>
              <a:rPr lang="hu-HU" sz="4800" baseline="30000" dirty="0"/>
              <a:t> </a:t>
            </a:r>
          </a:p>
          <a:p>
            <a:pPr lvl="1"/>
            <a:r>
              <a:rPr lang="hu-HU" sz="4800" dirty="0"/>
              <a:t>mállékony, lassú – évekig tartó – lebomlás, hatás, </a:t>
            </a:r>
          </a:p>
          <a:p>
            <a:pPr lvl="1"/>
            <a:r>
              <a:rPr lang="hu-HU" sz="4800" dirty="0"/>
              <a:t>felületén megköti a lebegő szerves anyagokat.</a:t>
            </a:r>
          </a:p>
          <a:p>
            <a:pPr marL="0" indent="0">
              <a:buNone/>
            </a:pPr>
            <a:r>
              <a:rPr lang="hu-HU" sz="8000" b="1" dirty="0"/>
              <a:t>Alkalmazásával járó hatások:</a:t>
            </a:r>
          </a:p>
          <a:p>
            <a:pPr lvl="1"/>
            <a:r>
              <a:rPr lang="hu-HU" sz="4800" dirty="0"/>
              <a:t>javítja a talajok fizikai szerkezetét, vízháztartását és </a:t>
            </a:r>
            <a:r>
              <a:rPr lang="hu-HU" sz="4800" dirty="0" err="1"/>
              <a:t>művelhetőségét</a:t>
            </a:r>
            <a:r>
              <a:rPr lang="hu-HU" sz="4800" dirty="0"/>
              <a:t>,</a:t>
            </a:r>
          </a:p>
          <a:p>
            <a:pPr lvl="1"/>
            <a:r>
              <a:rPr lang="hu-HU" sz="4800" dirty="0"/>
              <a:t>Iszapokban, szerves hulladékokban, trágyákban és </a:t>
            </a:r>
          </a:p>
          <a:p>
            <a:pPr marL="457200" lvl="1" indent="0">
              <a:buNone/>
            </a:pPr>
            <a:r>
              <a:rPr lang="hu-HU" sz="4800" dirty="0"/>
              <a:t>	komposztokban levegős szerkezetet biztosít,</a:t>
            </a:r>
          </a:p>
          <a:p>
            <a:pPr lvl="1"/>
            <a:r>
              <a:rPr lang="hu-HU" sz="4800" dirty="0"/>
              <a:t>A talaj pH-át a semleges tartomány felé mozdítja el,	</a:t>
            </a:r>
          </a:p>
          <a:p>
            <a:pPr marL="0" indent="0">
              <a:buNone/>
            </a:pPr>
            <a:r>
              <a:rPr lang="hu-HU" sz="8000" b="1" dirty="0"/>
              <a:t>Alkalmazás (0/5 mm):</a:t>
            </a:r>
          </a:p>
          <a:p>
            <a:pPr lvl="1"/>
            <a:r>
              <a:rPr lang="hu-HU" sz="4800" dirty="0"/>
              <a:t>Szántóföldi, szőlészeti és kertészeti kultúrákban egyaránt alkalmazható,</a:t>
            </a:r>
          </a:p>
          <a:p>
            <a:pPr lvl="1"/>
            <a:r>
              <a:rPr lang="hu-HU" sz="4800" dirty="0"/>
              <a:t>Talajjavítás 0,5-2 kg/m2,</a:t>
            </a:r>
          </a:p>
          <a:p>
            <a:pPr lvl="1"/>
            <a:r>
              <a:rPr lang="hu-HU" sz="4800" dirty="0"/>
              <a:t>Új ültetvények telepítése ültetőgödrökben: 5-15 kg,</a:t>
            </a:r>
          </a:p>
          <a:p>
            <a:pPr lvl="1"/>
            <a:r>
              <a:rPr lang="hu-HU" sz="4800" dirty="0"/>
              <a:t>Meglevő ültetvényeknél: 2-3 kg,</a:t>
            </a:r>
          </a:p>
          <a:p>
            <a:pPr lvl="1"/>
            <a:r>
              <a:rPr lang="hu-HU" sz="4800" dirty="0"/>
              <a:t>Hajtató házak talajához 1,5-2 kg/m2,</a:t>
            </a:r>
          </a:p>
          <a:p>
            <a:pPr lvl="1"/>
            <a:r>
              <a:rPr lang="hu-HU" sz="4800" dirty="0"/>
              <a:t>Termesztő közegekhez 25-30 %-os térfogatarányban bekeverve,</a:t>
            </a:r>
          </a:p>
          <a:p>
            <a:pPr lvl="1"/>
            <a:r>
              <a:rPr lang="hu-HU" sz="4800" dirty="0"/>
              <a:t>Dekorációs .</a:t>
            </a:r>
          </a:p>
          <a:p>
            <a:pPr marL="0" indent="0">
              <a:buNone/>
            </a:pPr>
            <a:r>
              <a:rPr lang="hu-HU" sz="8000" b="1" dirty="0"/>
              <a:t>Előfordulások: </a:t>
            </a:r>
            <a:r>
              <a:rPr lang="hu-HU" sz="4800" dirty="0"/>
              <a:t>Bodrogkeresztúr, Eger, Kazár,</a:t>
            </a:r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r>
              <a:rPr lang="hu-HU" sz="8000" b="1" dirty="0"/>
              <a:t>Kálitufa: </a:t>
            </a:r>
            <a:r>
              <a:rPr lang="hu-HU" sz="4800" dirty="0" err="1"/>
              <a:t>Riolitttufa</a:t>
            </a:r>
            <a:r>
              <a:rPr lang="hu-HU" sz="4800" dirty="0"/>
              <a:t> magas (5-7 %) káliumoxid tartalommal – Szerencs, Telkibánya</a:t>
            </a:r>
          </a:p>
          <a:p>
            <a:pPr lvl="1"/>
            <a:endParaRPr lang="hu-HU" sz="2000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D52A7A9-78B4-4B19-6BE1-21AF253CF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792408"/>
            <a:ext cx="4443813" cy="333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86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80357D-96AE-55C0-DBB5-874FB9E62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0550"/>
          </a:xfrm>
        </p:spPr>
        <p:txBody>
          <a:bodyPr>
            <a:normAutofit fontScale="90000"/>
          </a:bodyPr>
          <a:lstStyle/>
          <a:p>
            <a:r>
              <a:rPr lang="hu-HU" dirty="0" err="1"/>
              <a:t>Zeolitok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BA16B5D-9A7A-1CFD-1547-66F27BB0F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3862"/>
            <a:ext cx="10515600" cy="5083101"/>
          </a:xfrm>
        </p:spPr>
        <p:txBody>
          <a:bodyPr>
            <a:normAutofit fontScale="92500" lnSpcReduction="20000"/>
          </a:bodyPr>
          <a:lstStyle/>
          <a:p>
            <a:r>
              <a:rPr lang="hu-HU" sz="2200" b="1" dirty="0"/>
              <a:t>A riolittufa bomlástermékei, általában 45 % feletti </a:t>
            </a:r>
            <a:r>
              <a:rPr lang="hu-HU" sz="2200" b="1" dirty="0" err="1"/>
              <a:t>klinoptilolit-mordenit</a:t>
            </a:r>
            <a:r>
              <a:rPr lang="hu-HU" sz="2200" b="1" dirty="0"/>
              <a:t> tartalmú riolittufát már </a:t>
            </a:r>
            <a:r>
              <a:rPr lang="hu-HU" sz="2200" b="1" dirty="0" err="1"/>
              <a:t>zeolitnak</a:t>
            </a:r>
            <a:r>
              <a:rPr lang="hu-HU" sz="2200" b="1" dirty="0"/>
              <a:t> neveznek,</a:t>
            </a:r>
          </a:p>
          <a:p>
            <a:r>
              <a:rPr lang="hu-HU" sz="2200" b="1" dirty="0"/>
              <a:t>Kémiai összetétele a riolittufához közel áll,</a:t>
            </a:r>
          </a:p>
          <a:p>
            <a:r>
              <a:rPr lang="hu-HU" sz="2200" b="1" dirty="0"/>
              <a:t>Alkalmazásával járó hatások: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Lehetővé teszi a tápanyagok (N, K, </a:t>
            </a:r>
            <a:r>
              <a:rPr lang="hu-HU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Ca</a:t>
            </a: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és Mg) visszatartását és lassú, szabályozott </a:t>
            </a:r>
            <a:r>
              <a:rPr lang="hu-HU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adagolódását</a:t>
            </a: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a talajban, ezáltal ezek hosszabb időn át, hatékonyabban hasznosulhatnak a növények számára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Szabályozza a növények vízháztartását és hatékonyabb vízgazdálkodást biztosít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Savasodást gátló hatással rendelkezik, javítja a talaj szerkezetét, ami növeli a talaj hozamát és levegőzését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Megakadályozza a tápanyagok kimosódását a felszín alatti vízben,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Kedvező feltételeket teremt a növény hatékony növekedéséhez, az egészséges állapotho</a:t>
            </a:r>
            <a:r>
              <a:rPr lang="hu-HU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z, </a:t>
            </a: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az erős gyökérzet kialakulásához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Pótolja a </a:t>
            </a:r>
            <a:r>
              <a:rPr lang="hu-HU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biogén</a:t>
            </a: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és nyomelemeket, pl. kalcium, molibdén, mangán, titán stb.</a:t>
            </a:r>
            <a:endParaRPr lang="hu-HU" sz="1400" dirty="0"/>
          </a:p>
          <a:p>
            <a:r>
              <a:rPr lang="hu-HU" sz="2200" b="1" dirty="0"/>
              <a:t>Alkalmazása: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Palántázáshoz 3-5 g/tő,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virágok, cserjék, fák ültetéséhez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Zöldség- és gyümölcstermesztéshez 0,25-0,5 kg/m</a:t>
            </a:r>
            <a:r>
              <a:rPr lang="hu-HU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Talajművelésre gyümölcsösökben és szőlőültetvényeken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Dísz- és haszonkertek kialakítása,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hu-HU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Lombtrágyázáshoz 25</a:t>
            </a:r>
            <a:r>
              <a:rPr lang="el-G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μ</a:t>
            </a:r>
            <a:r>
              <a:rPr lang="hu-HU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alatti őrlemény,</a:t>
            </a:r>
            <a:endParaRPr lang="hu-HU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Gyepgondozás és fenntartás, gyepszellőztetés, - 0,3-05 kg/m</a:t>
            </a:r>
            <a:r>
              <a:rPr lang="hu-HU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hu-HU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Borászatban derítőanyag,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Kozmetikai ipar,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Alomszagtalanítás,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Szennyezett talaj rekultivációja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buNone/>
            </a:pPr>
            <a:endParaRPr lang="hu-HU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hu-HU" sz="18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Előfordulás: </a:t>
            </a:r>
            <a:r>
              <a:rPr lang="hu-HU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Rátka, Mád, Kazár</a:t>
            </a:r>
            <a:endParaRPr lang="hu-HU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hu-HU" sz="2200" dirty="0"/>
          </a:p>
          <a:p>
            <a:endParaRPr lang="hu-HU" sz="22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18A7DC6-3D84-9291-0219-0827DC2B6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330" y="3733933"/>
            <a:ext cx="3908612" cy="297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62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0C5842-2781-87FE-F2DA-5DC5AC9AD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dirty="0"/>
              <a:t>Emberi test felépítéséhez szükséges fő alkotók, </a:t>
            </a:r>
            <a:r>
              <a:rPr lang="hu-HU" sz="2800" b="1" dirty="0" err="1"/>
              <a:t>makro</a:t>
            </a:r>
            <a:r>
              <a:rPr lang="hu-HU" sz="2800" b="1" dirty="0"/>
              <a:t>- és mikroelemek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407A013-976B-8826-1027-5A8500DD1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8602"/>
            <a:ext cx="10515600" cy="4758361"/>
          </a:xfrm>
        </p:spPr>
        <p:txBody>
          <a:bodyPr>
            <a:normAutofit fontScale="55000" lnSpcReduction="20000"/>
          </a:bodyPr>
          <a:lstStyle/>
          <a:p>
            <a:r>
              <a:rPr lang="hu-HU" b="1" dirty="0"/>
              <a:t>Fő tömeg: </a:t>
            </a:r>
            <a:r>
              <a:rPr lang="hu-HU" dirty="0"/>
              <a:t>(víz 55-75 %)</a:t>
            </a:r>
          </a:p>
          <a:p>
            <a:pPr lvl="1"/>
            <a:r>
              <a:rPr lang="hu-HU" dirty="0"/>
              <a:t>Oxigén  - 65%</a:t>
            </a:r>
          </a:p>
          <a:p>
            <a:pPr lvl="1"/>
            <a:r>
              <a:rPr lang="hu-HU" dirty="0"/>
              <a:t>Hidrogén – 10 %</a:t>
            </a:r>
          </a:p>
          <a:p>
            <a:pPr lvl="1"/>
            <a:r>
              <a:rPr lang="hu-HU" dirty="0"/>
              <a:t>Szén – 18%</a:t>
            </a:r>
          </a:p>
          <a:p>
            <a:pPr lvl="1"/>
            <a:r>
              <a:rPr lang="hu-HU" dirty="0"/>
              <a:t>Nitrogén 3 %</a:t>
            </a:r>
          </a:p>
          <a:p>
            <a:pPr lvl="1"/>
            <a:r>
              <a:rPr lang="hu-HU" dirty="0"/>
              <a:t>Kalcium 2 %</a:t>
            </a:r>
          </a:p>
          <a:p>
            <a:r>
              <a:rPr lang="hu-HU" b="1" dirty="0" err="1"/>
              <a:t>Makroelemek</a:t>
            </a:r>
            <a:r>
              <a:rPr lang="hu-HU" b="1" dirty="0"/>
              <a:t>: </a:t>
            </a:r>
            <a:r>
              <a:rPr lang="hu-HU" dirty="0"/>
              <a:t>&lt; 2 %</a:t>
            </a:r>
          </a:p>
          <a:p>
            <a:pPr lvl="1"/>
            <a:r>
              <a:rPr lang="hu-HU" dirty="0"/>
              <a:t>Klór</a:t>
            </a:r>
          </a:p>
          <a:p>
            <a:pPr lvl="1"/>
            <a:r>
              <a:rPr lang="hu-HU" dirty="0"/>
              <a:t>Kálium</a:t>
            </a:r>
          </a:p>
          <a:p>
            <a:pPr lvl="1"/>
            <a:r>
              <a:rPr lang="hu-HU" dirty="0"/>
              <a:t>Magnézium</a:t>
            </a:r>
          </a:p>
          <a:p>
            <a:pPr lvl="1"/>
            <a:r>
              <a:rPr lang="hu-HU" dirty="0"/>
              <a:t>Nátrium</a:t>
            </a:r>
          </a:p>
          <a:p>
            <a:pPr lvl="1"/>
            <a:r>
              <a:rPr lang="hu-HU" dirty="0"/>
              <a:t>Foszfor 	</a:t>
            </a:r>
          </a:p>
          <a:p>
            <a:r>
              <a:rPr lang="hu-HU" b="1" dirty="0" err="1"/>
              <a:t>Mikro</a:t>
            </a:r>
            <a:r>
              <a:rPr lang="hu-HU" b="1" dirty="0"/>
              <a:t>(nyom)elemek: </a:t>
            </a:r>
            <a:r>
              <a:rPr lang="hu-HU" dirty="0"/>
              <a:t>&lt; 0,005 %</a:t>
            </a:r>
          </a:p>
          <a:p>
            <a:pPr lvl="1"/>
            <a:r>
              <a:rPr lang="hu-HU" dirty="0"/>
              <a:t>Cink 	 </a:t>
            </a:r>
          </a:p>
          <a:p>
            <a:pPr lvl="1"/>
            <a:r>
              <a:rPr lang="hu-HU" dirty="0"/>
              <a:t>Fluor</a:t>
            </a:r>
          </a:p>
          <a:p>
            <a:pPr lvl="1"/>
            <a:r>
              <a:rPr lang="hu-HU" dirty="0"/>
              <a:t>Kobalt,</a:t>
            </a:r>
          </a:p>
          <a:p>
            <a:pPr lvl="1"/>
            <a:r>
              <a:rPr lang="hu-HU" dirty="0"/>
              <a:t>Króm</a:t>
            </a:r>
          </a:p>
          <a:p>
            <a:pPr lvl="1"/>
            <a:r>
              <a:rPr lang="hu-HU" dirty="0"/>
              <a:t>Mangán,</a:t>
            </a:r>
          </a:p>
          <a:p>
            <a:pPr lvl="1"/>
            <a:r>
              <a:rPr lang="hu-HU" dirty="0"/>
              <a:t>Molibdén</a:t>
            </a:r>
          </a:p>
          <a:p>
            <a:pPr lvl="1"/>
            <a:r>
              <a:rPr lang="hu-HU" dirty="0"/>
              <a:t>Vas 	 </a:t>
            </a:r>
          </a:p>
          <a:p>
            <a:pPr lvl="1"/>
            <a:r>
              <a:rPr lang="hu-HU" dirty="0"/>
              <a:t>Réz		 </a:t>
            </a:r>
          </a:p>
          <a:p>
            <a:pPr lvl="1"/>
            <a:r>
              <a:rPr lang="hu-HU" dirty="0"/>
              <a:t>Szelén</a:t>
            </a:r>
          </a:p>
          <a:p>
            <a:pPr lvl="1"/>
            <a:endParaRPr lang="hu-HU" dirty="0"/>
          </a:p>
        </p:txBody>
      </p:sp>
      <p:pic>
        <p:nvPicPr>
          <p:cNvPr id="7" name="Kép 6" descr="A képen szöveg, palack, gyógyszer, Vényköteles gyógyszer látható&#10;&#10;Automatikusan generált leírás">
            <a:extLst>
              <a:ext uri="{FF2B5EF4-FFF2-40B4-BE49-F238E27FC236}">
                <a16:creationId xmlns:a16="http://schemas.microsoft.com/office/drawing/2014/main" id="{9CC404E6-077D-3567-26EC-7E459D0B16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7353" y="1571892"/>
            <a:ext cx="2456916" cy="1842687"/>
          </a:xfrm>
          <a:prstGeom prst="rect">
            <a:avLst/>
          </a:prstGeom>
        </p:spPr>
      </p:pic>
      <p:pic>
        <p:nvPicPr>
          <p:cNvPr id="9" name="Kép 8" descr="A képen szöveg, Háztartási anyagok, henger, műanyag látható&#10;&#10;Automatikusan generált leírás">
            <a:extLst>
              <a:ext uri="{FF2B5EF4-FFF2-40B4-BE49-F238E27FC236}">
                <a16:creationId xmlns:a16="http://schemas.microsoft.com/office/drawing/2014/main" id="{C97E969B-A3F1-A785-0B24-2115A78098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0882" y="1822822"/>
            <a:ext cx="2456916" cy="1842687"/>
          </a:xfrm>
          <a:prstGeom prst="rect">
            <a:avLst/>
          </a:prstGeom>
        </p:spPr>
      </p:pic>
      <p:pic>
        <p:nvPicPr>
          <p:cNvPr id="11" name="Kép 10" descr="A képen szöveg, üdítőital, Bádogdoboz, fedett pályás látható&#10;&#10;Automatikusan generált leírás">
            <a:extLst>
              <a:ext uri="{FF2B5EF4-FFF2-40B4-BE49-F238E27FC236}">
                <a16:creationId xmlns:a16="http://schemas.microsoft.com/office/drawing/2014/main" id="{834CF050-DDA6-BC9C-B1E0-2A23E3DF5A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39595" y="1264777"/>
            <a:ext cx="4013000" cy="3009750"/>
          </a:xfrm>
          <a:prstGeom prst="rect">
            <a:avLst/>
          </a:prstGeom>
        </p:spPr>
      </p:pic>
      <p:pic>
        <p:nvPicPr>
          <p:cNvPr id="13" name="Kép 12" descr="A képen szöveg, Bádogdoboz, csomagolás és címkézés, Bádog látható&#10;&#10;Automatikusan generált leírás">
            <a:extLst>
              <a:ext uri="{FF2B5EF4-FFF2-40B4-BE49-F238E27FC236}">
                <a16:creationId xmlns:a16="http://schemas.microsoft.com/office/drawing/2014/main" id="{49D5713B-C2EF-BA2F-5FA2-9797760CCE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38669" y="3487666"/>
            <a:ext cx="3827363" cy="2870523"/>
          </a:xfrm>
          <a:prstGeom prst="rect">
            <a:avLst/>
          </a:prstGeom>
        </p:spPr>
      </p:pic>
      <p:pic>
        <p:nvPicPr>
          <p:cNvPr id="17" name="Kép 16" descr="A képen szöveg, Oldat, fedett pályás, számos látható&#10;&#10;Automatikusan generált leírás">
            <a:extLst>
              <a:ext uri="{FF2B5EF4-FFF2-40B4-BE49-F238E27FC236}">
                <a16:creationId xmlns:a16="http://schemas.microsoft.com/office/drawing/2014/main" id="{DD0CDBAF-42FE-E87A-1EB5-FF6096C3BE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81341" y="3961661"/>
            <a:ext cx="2726295" cy="2044721"/>
          </a:xfrm>
          <a:prstGeom prst="rect">
            <a:avLst/>
          </a:prstGeom>
        </p:spPr>
      </p:pic>
      <p:pic>
        <p:nvPicPr>
          <p:cNvPr id="15" name="Kép 14" descr="A képen szöveg, címke, Háztartási anyagok, csomagolás és címkézés látható&#10;&#10;Automatikusan generált leírás">
            <a:extLst>
              <a:ext uri="{FF2B5EF4-FFF2-40B4-BE49-F238E27FC236}">
                <a16:creationId xmlns:a16="http://schemas.microsoft.com/office/drawing/2014/main" id="{4D39DE88-1805-42F9-84B4-3184F490F4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21260" y="4108173"/>
            <a:ext cx="3179602" cy="238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1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12C9FF-9888-E85C-1061-54035D20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/>
              <a:t>Kerületünk-környezetünk földtani-talajtani adottságai</a:t>
            </a:r>
            <a:endParaRPr lang="hu-HU" sz="2800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8057F0A-DD85-7C0F-8FD4-B199E510F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/>
              <a:t>Felszín közelében döntően folyóvízi és eolikus (szélfújta) laza üledékek (döntően homok, alatta kavicsos homok) találhatóak,</a:t>
            </a:r>
          </a:p>
          <a:p>
            <a:r>
              <a:rPr lang="hu-HU"/>
              <a:t>A felette kialakult talajok gyengén savas kémhatásúak,</a:t>
            </a:r>
          </a:p>
          <a:p>
            <a:r>
              <a:rPr lang="hu-HU"/>
              <a:t>A talajzóna vízáteresztő képessége változó,</a:t>
            </a:r>
          </a:p>
          <a:p>
            <a:r>
              <a:rPr lang="hu-HU"/>
              <a:t>A felső talajzónára főként a vékony agyagos öntéstalaj a jellemző, amely változó vastagságú, mélyedésekben patakmedrek környékén vastagabb lehet,</a:t>
            </a:r>
          </a:p>
          <a:p>
            <a:r>
              <a:rPr lang="hu-HU"/>
              <a:t>A humusztartalom nem magas,</a:t>
            </a:r>
          </a:p>
          <a:p>
            <a:r>
              <a:rPr lang="hu-HU"/>
              <a:t>A talajvíz kalcium-hidrogénkarbonátos (meszes),</a:t>
            </a:r>
          </a:p>
          <a:p>
            <a:r>
              <a:rPr lang="hu-HU"/>
              <a:t>A talaj - az elmúlt több mint 100 év alatt - a beépítettség hatásaként bolygatott, sajnos számos helyen hulladékokkal (háztartási, építési, ipari) kevert, szennyezett lehet.</a:t>
            </a:r>
          </a:p>
          <a:p>
            <a:r>
              <a:rPr lang="hu-HU"/>
              <a:t>A talajok termőképessége – a fentebb említettek, valamint a szerves és szervetlen komponensek hiánya miatt – jelentősen lecsökkent.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81363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C0212D-5968-C90C-1CE1-4F512D64C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772" y="2978556"/>
            <a:ext cx="10515600" cy="1170747"/>
          </a:xfrm>
        </p:spPr>
        <p:txBody>
          <a:bodyPr/>
          <a:lstStyle/>
          <a:p>
            <a:pPr algn="ctr"/>
            <a:r>
              <a:rPr lang="hu-HU" b="1" dirty="0"/>
              <a:t>Köszönöm a figyelmet!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427A1C6B-1B56-B286-6456-293A1B090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7307" y="5063377"/>
            <a:ext cx="1306717" cy="122271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FC6B307F-AA05-0212-3697-BFC242B1BAAD}"/>
              </a:ext>
            </a:extLst>
          </p:cNvPr>
          <p:cNvSpPr txBox="1"/>
          <p:nvPr/>
        </p:nvSpPr>
        <p:spPr>
          <a:xfrm>
            <a:off x="4552913" y="4171938"/>
            <a:ext cx="29413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/>
              <a:t>Puzder Tamás Gyula</a:t>
            </a:r>
          </a:p>
          <a:p>
            <a:pPr algn="ctr"/>
            <a:r>
              <a:rPr lang="hu-HU" sz="2000" b="1" dirty="0"/>
              <a:t>okl. geológus</a:t>
            </a:r>
          </a:p>
          <a:p>
            <a:pPr algn="ctr"/>
            <a:r>
              <a:rPr lang="hu-HU" sz="2000" b="1" dirty="0"/>
              <a:t>puzder.tamas@gmail.com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9708CD8-AB5F-C38B-AB27-BBEAE5EA4B68}"/>
              </a:ext>
            </a:extLst>
          </p:cNvPr>
          <p:cNvSpPr txBox="1"/>
          <p:nvPr/>
        </p:nvSpPr>
        <p:spPr>
          <a:xfrm>
            <a:off x="7604911" y="5439664"/>
            <a:ext cx="3213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Kertészkedj, művelődj, barátkozz és becsüld embertársaid!</a:t>
            </a:r>
          </a:p>
        </p:txBody>
      </p:sp>
      <p:pic>
        <p:nvPicPr>
          <p:cNvPr id="8" name="Kép 7" descr="A képen kültéri, ruházat, ég, személy látható&#10;&#10;Automatikusan generált leírás">
            <a:extLst>
              <a:ext uri="{FF2B5EF4-FFF2-40B4-BE49-F238E27FC236}">
                <a16:creationId xmlns:a16="http://schemas.microsoft.com/office/drawing/2014/main" id="{C424A2AB-2EE3-89BC-D2C1-3BF9DB85E7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49" y="172015"/>
            <a:ext cx="3518780" cy="2639085"/>
          </a:xfrm>
          <a:prstGeom prst="rect">
            <a:avLst/>
          </a:prstGeom>
        </p:spPr>
      </p:pic>
      <p:pic>
        <p:nvPicPr>
          <p:cNvPr id="10" name="Kép 9" descr="A képen Természetes élelmiszerek, termény, Ételcsoport, Helyi élelmiszer látható&#10;&#10;Automatikusan generált leírás">
            <a:extLst>
              <a:ext uri="{FF2B5EF4-FFF2-40B4-BE49-F238E27FC236}">
                <a16:creationId xmlns:a16="http://schemas.microsoft.com/office/drawing/2014/main" id="{3808A2AB-1D4E-9F34-0FF6-430FAC4503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034" y="171981"/>
            <a:ext cx="3617653" cy="263908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C212E03-F5B6-FA18-0DAD-2379C6CDA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4952" y="172015"/>
            <a:ext cx="3499959" cy="262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66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0B31CF6C-1248-2225-9B11-2FE13193A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218" y="2110811"/>
            <a:ext cx="7263924" cy="4382065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5B3563A-3C53-882E-95C5-63F671446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Növényeket felépítő elemek csoportosítása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552528-797C-03AE-5761-B5C8F4C41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3144"/>
            <a:ext cx="10515600" cy="4843819"/>
          </a:xfrm>
        </p:spPr>
        <p:txBody>
          <a:bodyPr/>
          <a:lstStyle/>
          <a:p>
            <a:r>
              <a:rPr lang="hu-HU" dirty="0" err="1"/>
              <a:t>Makroelemek</a:t>
            </a:r>
            <a:r>
              <a:rPr lang="hu-HU" dirty="0"/>
              <a:t>  </a:t>
            </a:r>
          </a:p>
          <a:p>
            <a:pPr lvl="1"/>
            <a:r>
              <a:rPr lang="hu-HU" dirty="0"/>
              <a:t>Szén, oxigén, hidrogén, nitrogén</a:t>
            </a:r>
          </a:p>
          <a:p>
            <a:endParaRPr lang="hu-HU" dirty="0"/>
          </a:p>
          <a:p>
            <a:r>
              <a:rPr lang="hu-HU" dirty="0" err="1"/>
              <a:t>Mezoelemek</a:t>
            </a:r>
            <a:r>
              <a:rPr lang="hu-HU" dirty="0"/>
              <a:t> </a:t>
            </a:r>
          </a:p>
          <a:p>
            <a:pPr lvl="1"/>
            <a:r>
              <a:rPr lang="hu-HU" dirty="0"/>
              <a:t>Kalcium, magnézium, kén, foszfor, </a:t>
            </a:r>
          </a:p>
          <a:p>
            <a:pPr marL="457200" lvl="1" indent="0">
              <a:buNone/>
            </a:pPr>
            <a:r>
              <a:rPr lang="hu-HU" dirty="0"/>
              <a:t>    kálium, nátrium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Mikroelemek  </a:t>
            </a:r>
          </a:p>
          <a:p>
            <a:pPr lvl="1"/>
            <a:r>
              <a:rPr lang="hu-HU" dirty="0"/>
              <a:t>Vas, mangán, réz, cink, molibdén, bór</a:t>
            </a:r>
          </a:p>
          <a:p>
            <a:pPr lvl="1"/>
            <a:endParaRPr lang="hu-HU" dirty="0"/>
          </a:p>
          <a:p>
            <a:endParaRPr lang="hu-HU" dirty="0"/>
          </a:p>
          <a:p>
            <a:pPr lvl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51267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CF6662-C827-CB66-10E0-359A09535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dirty="0"/>
              <a:t>Növényeket felépítő elemek aránya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DF0A1D0-5C13-6B1F-AE25-933F76823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724" y="1690688"/>
            <a:ext cx="7952448" cy="456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60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dirty="0" err="1"/>
              <a:t>Mezo</a:t>
            </a:r>
            <a:r>
              <a:rPr lang="hu-HU" sz="2800" b="1" dirty="0"/>
              <a:t>- mikroelemek relatív elérhetősége a talaj pH-ja szerint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561" y="1690688"/>
            <a:ext cx="7518654" cy="4984718"/>
          </a:xfrm>
          <a:prstGeom prst="rect">
            <a:avLst/>
          </a:prstGeom>
        </p:spPr>
      </p:pic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BA0951C4-9210-5ACE-3D10-60D0E523A9EE}"/>
              </a:ext>
            </a:extLst>
          </p:cNvPr>
          <p:cNvCxnSpPr>
            <a:cxnSpLocks/>
          </p:cNvCxnSpPr>
          <p:nvPr/>
        </p:nvCxnSpPr>
        <p:spPr>
          <a:xfrm>
            <a:off x="6076064" y="1825625"/>
            <a:ext cx="0" cy="428217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ép 8">
            <a:extLst>
              <a:ext uri="{FF2B5EF4-FFF2-40B4-BE49-F238E27FC236}">
                <a16:creationId xmlns:a16="http://schemas.microsoft.com/office/drawing/2014/main" id="{18CD3F66-9314-3530-9608-BA2B43EAC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346" y="1791043"/>
            <a:ext cx="4755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49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4A6471-9837-673A-63AF-229399D0A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Mikroelemek funkciói a növényekben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74190FE-9635-6826-D026-5CA9945CD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6701772-97CE-8179-6934-4149D6AD8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073" y="1948441"/>
            <a:ext cx="9448815" cy="363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87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FDE19C-3FB1-682A-F1A4-A3E80A38C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365126"/>
            <a:ext cx="10515600" cy="600550"/>
          </a:xfrm>
        </p:spPr>
        <p:txBody>
          <a:bodyPr>
            <a:normAutofit/>
          </a:bodyPr>
          <a:lstStyle/>
          <a:p>
            <a:r>
              <a:rPr lang="hu-HU" sz="2800" b="1" dirty="0"/>
              <a:t>Általános mikroelem –hiánytünetek a növényekben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1F38659E-1F10-A089-AE06-B64524ED0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009" y="1247687"/>
            <a:ext cx="7267980" cy="5033472"/>
          </a:xfrm>
          <a:prstGeom prst="rect">
            <a:avLst/>
          </a:prstGeom>
        </p:spPr>
      </p:pic>
      <p:pic>
        <p:nvPicPr>
          <p:cNvPr id="5" name="Kép 4" descr="A képen szöveg, fedett pályás, palack, Élelmiszertárolás látható&#10;&#10;Automatikusan generált leírás">
            <a:extLst>
              <a:ext uri="{FF2B5EF4-FFF2-40B4-BE49-F238E27FC236}">
                <a16:creationId xmlns:a16="http://schemas.microsoft.com/office/drawing/2014/main" id="{6FFDACC1-8FD8-4EEF-498C-EF26BD537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31" y="965676"/>
            <a:ext cx="3592082" cy="2694062"/>
          </a:xfrm>
          <a:prstGeom prst="rect">
            <a:avLst/>
          </a:prstGeom>
        </p:spPr>
      </p:pic>
      <p:pic>
        <p:nvPicPr>
          <p:cNvPr id="7" name="Kép 6" descr="A képen Vegyesbolt, fedett pályás, üdítőital, palack látható&#10;&#10;Automatikusan generált leírás">
            <a:extLst>
              <a:ext uri="{FF2B5EF4-FFF2-40B4-BE49-F238E27FC236}">
                <a16:creationId xmlns:a16="http://schemas.microsoft.com/office/drawing/2014/main" id="{12224A2D-7610-0A7A-AC7A-3C73F59798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31" y="3864835"/>
            <a:ext cx="3592082" cy="269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86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B1A62A-28E8-407B-D5F4-69448CCD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512" y="365125"/>
            <a:ext cx="2659288" cy="1325563"/>
          </a:xfrm>
        </p:spPr>
        <p:txBody>
          <a:bodyPr>
            <a:normAutofit/>
          </a:bodyPr>
          <a:lstStyle/>
          <a:p>
            <a:r>
              <a:rPr lang="hu-HU" sz="2800" dirty="0"/>
              <a:t> </a:t>
            </a:r>
            <a:r>
              <a:rPr lang="hu-HU" sz="2800" b="1" dirty="0"/>
              <a:t>Földünk kincsei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FAE9A9E-EC9F-AB8D-6A23-BB2625A03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F7DB89F-D492-1BF4-A322-A40217EE5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01" y="332655"/>
            <a:ext cx="8022211" cy="581183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FCAF0AC2-4742-7BC1-E3B1-4D5CCCE3E89C}"/>
              </a:ext>
            </a:extLst>
          </p:cNvPr>
          <p:cNvSpPr txBox="1"/>
          <p:nvPr/>
        </p:nvSpPr>
        <p:spPr>
          <a:xfrm>
            <a:off x="7437894" y="2273125"/>
            <a:ext cx="40818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     </a:t>
            </a:r>
          </a:p>
          <a:p>
            <a:r>
              <a:rPr lang="hu-HU" b="1" dirty="0"/>
              <a:t>Jelmagyarázat:</a:t>
            </a:r>
          </a:p>
          <a:p>
            <a:r>
              <a:rPr lang="hu-HU" dirty="0"/>
              <a:t>           </a:t>
            </a:r>
            <a:r>
              <a:rPr lang="hu-HU" sz="1400" dirty="0"/>
              <a:t>mész(</a:t>
            </a:r>
            <a:r>
              <a:rPr lang="hu-HU" sz="1400" dirty="0" err="1"/>
              <a:t>Ca</a:t>
            </a:r>
            <a:r>
              <a:rPr lang="hu-HU" sz="1400" dirty="0"/>
              <a:t>, Mg)tartalmú ásványi nyersanyagok</a:t>
            </a:r>
          </a:p>
          <a:p>
            <a:r>
              <a:rPr lang="hu-HU" dirty="0"/>
              <a:t>           </a:t>
            </a:r>
            <a:r>
              <a:rPr lang="hu-HU" sz="1400" dirty="0"/>
              <a:t>szervesanyag tartalmú ásványi nyersanyagok</a:t>
            </a:r>
          </a:p>
          <a:p>
            <a:r>
              <a:rPr lang="hu-HU" dirty="0"/>
              <a:t>           </a:t>
            </a:r>
            <a:r>
              <a:rPr lang="hu-HU" sz="1400" dirty="0"/>
              <a:t>változatos összetételű, ionháztartás javításra                  	alkalmas anyagok</a:t>
            </a:r>
            <a:r>
              <a:rPr lang="hu-HU" dirty="0"/>
              <a:t> </a:t>
            </a:r>
            <a:r>
              <a:rPr lang="hu-HU" sz="1400" dirty="0"/>
              <a:t>(</a:t>
            </a:r>
            <a:r>
              <a:rPr lang="hu-HU" sz="1400" dirty="0" err="1"/>
              <a:t>zeolitok</a:t>
            </a:r>
            <a:r>
              <a:rPr lang="hu-HU" sz="1400" dirty="0"/>
              <a:t>, kovaföld, 	agyagásványok)      </a:t>
            </a:r>
          </a:p>
          <a:p>
            <a:r>
              <a:rPr lang="hu-HU" dirty="0"/>
              <a:t>            </a:t>
            </a:r>
            <a:r>
              <a:rPr lang="hu-HU" sz="1400" dirty="0"/>
              <a:t>perlit</a:t>
            </a:r>
          </a:p>
          <a:p>
            <a:r>
              <a:rPr lang="hu-HU" sz="1400" dirty="0"/>
              <a:t>               vulkáni tufák (riolit-, káli-, andezittufa)</a:t>
            </a:r>
          </a:p>
          <a:p>
            <a:r>
              <a:rPr lang="hu-HU" sz="1200" b="1" dirty="0"/>
              <a:t>Forrás: </a:t>
            </a:r>
            <a:r>
              <a:rPr lang="hu-HU" sz="1200" dirty="0"/>
              <a:t>Magyar Bányászati és Földtani Hivatal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F943F721-78B2-6238-5B73-C07BD568B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543" y="2941896"/>
            <a:ext cx="177598" cy="177598"/>
          </a:xfrm>
          <a:prstGeom prst="rect">
            <a:avLst/>
          </a:prstGeom>
          <a:noFill/>
        </p:spPr>
      </p:pic>
      <p:sp>
        <p:nvSpPr>
          <p:cNvPr id="10" name="Ellipszis 9">
            <a:extLst>
              <a:ext uri="{FF2B5EF4-FFF2-40B4-BE49-F238E27FC236}">
                <a16:creationId xmlns:a16="http://schemas.microsoft.com/office/drawing/2014/main" id="{AA8AC0D5-FEFD-0E95-FD3B-DAE0E500E0ED}"/>
              </a:ext>
            </a:extLst>
          </p:cNvPr>
          <p:cNvSpPr/>
          <p:nvPr/>
        </p:nvSpPr>
        <p:spPr>
          <a:xfrm>
            <a:off x="7898522" y="3195633"/>
            <a:ext cx="177599" cy="17759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0495079B-B27B-B902-3B0B-D095071DDAAE}"/>
              </a:ext>
            </a:extLst>
          </p:cNvPr>
          <p:cNvSpPr/>
          <p:nvPr/>
        </p:nvSpPr>
        <p:spPr>
          <a:xfrm>
            <a:off x="7898522" y="3468297"/>
            <a:ext cx="177599" cy="17759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CEC398AC-9BFC-4CE4-8E63-388BDD119D17}"/>
              </a:ext>
            </a:extLst>
          </p:cNvPr>
          <p:cNvSpPr/>
          <p:nvPr/>
        </p:nvSpPr>
        <p:spPr>
          <a:xfrm>
            <a:off x="7908546" y="4213127"/>
            <a:ext cx="177599" cy="192925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B3C4F10B-84DC-0CD5-62B7-BEEFF9EBB67F}"/>
              </a:ext>
            </a:extLst>
          </p:cNvPr>
          <p:cNvSpPr/>
          <p:nvPr/>
        </p:nvSpPr>
        <p:spPr>
          <a:xfrm>
            <a:off x="6207030" y="4826092"/>
            <a:ext cx="2129930" cy="765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4EF86E58-2D36-F8F7-9301-610D6D2E1F48}"/>
              </a:ext>
            </a:extLst>
          </p:cNvPr>
          <p:cNvSpPr/>
          <p:nvPr/>
        </p:nvSpPr>
        <p:spPr>
          <a:xfrm>
            <a:off x="7900730" y="4456964"/>
            <a:ext cx="177600" cy="1929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2634ECA2-8893-32EC-862E-D012CD06C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809" y="1515524"/>
            <a:ext cx="122131" cy="132908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DF1B74C2-B0F7-0B72-B178-B1AC937E7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52388" y="2036191"/>
            <a:ext cx="124428" cy="130649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94EC4139-9E2A-FE82-0EE3-4BFAF96B6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4883084" y="2263376"/>
            <a:ext cx="124429" cy="130650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0DEDB023-EE46-6596-4F65-39C7BE8CC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4205" y="1842122"/>
            <a:ext cx="121931" cy="128027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11B4E88C-62AE-A443-F4D0-B3E89FAF4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0360" y="3028372"/>
            <a:ext cx="120181" cy="120181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441D7E90-82D2-9371-4774-6D2BD7947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7789" y="2263376"/>
            <a:ext cx="130650" cy="130650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F0093C9A-52FE-1ED9-D338-EB1CA5C5B3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7581" y="1504047"/>
            <a:ext cx="132909" cy="132909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B5FE363A-EECA-2640-182D-7EE12BBDC7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2774" y="1159484"/>
            <a:ext cx="97465" cy="106897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7B00F996-9C36-B436-7B71-D906DFB21D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1580" y="5323224"/>
            <a:ext cx="111031" cy="111031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67382C15-4F61-0C06-074D-1DD862517B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1057" y="2284288"/>
            <a:ext cx="109738" cy="109738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9C6455D3-D032-C6A4-A50A-07894BEF31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2920481" y="4895000"/>
            <a:ext cx="96184" cy="9618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2C21B30-974B-8F69-D58E-2FC074882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515" y="1581978"/>
            <a:ext cx="121931" cy="12802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21E4011-10B3-CB1C-0D34-48CA3FD4A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820" y="1895583"/>
            <a:ext cx="122131" cy="13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25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szöveg, táska, étel látható&#10;&#10;Automatikusan generált leírás">
            <a:extLst>
              <a:ext uri="{FF2B5EF4-FFF2-40B4-BE49-F238E27FC236}">
                <a16:creationId xmlns:a16="http://schemas.microsoft.com/office/drawing/2014/main" id="{59717873-D5DD-7405-9A01-CABA516B5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211" y="3233882"/>
            <a:ext cx="3624118" cy="362411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A2E5DBF-796A-B1DC-F459-536B3BE3E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0568"/>
          </a:xfrm>
        </p:spPr>
        <p:txBody>
          <a:bodyPr>
            <a:normAutofit/>
          </a:bodyPr>
          <a:lstStyle/>
          <a:p>
            <a:r>
              <a:rPr lang="hu-HU" sz="2800" b="1" dirty="0"/>
              <a:t>Talajjavító hazai nyersanyagok-termékek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71FE98A-CF30-F86D-51FF-623ABCB11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sz="2600" dirty="0"/>
              <a:t>Szerves anyag tartalmúak </a:t>
            </a:r>
            <a:r>
              <a:rPr lang="hu-HU" sz="2200" dirty="0"/>
              <a:t>(szerves üledékes eredetűek)</a:t>
            </a:r>
            <a:endParaRPr lang="hu-HU" sz="2600" dirty="0"/>
          </a:p>
          <a:p>
            <a:pPr lvl="1"/>
            <a:r>
              <a:rPr lang="hu-HU" sz="1600" dirty="0"/>
              <a:t>Tőzeg </a:t>
            </a:r>
          </a:p>
          <a:p>
            <a:pPr lvl="1"/>
            <a:r>
              <a:rPr lang="hu-HU" sz="1600" dirty="0"/>
              <a:t>Alginit </a:t>
            </a:r>
          </a:p>
          <a:p>
            <a:pPr lvl="1"/>
            <a:r>
              <a:rPr lang="hu-HU" sz="1600" dirty="0"/>
              <a:t>Barnaszén (</a:t>
            </a:r>
            <a:r>
              <a:rPr lang="hu-HU" sz="1600" dirty="0" err="1"/>
              <a:t>Dudarit</a:t>
            </a:r>
            <a:r>
              <a:rPr lang="hu-HU" sz="1600" dirty="0"/>
              <a:t>) és lignit </a:t>
            </a:r>
          </a:p>
          <a:p>
            <a:r>
              <a:rPr lang="hu-HU" sz="2600" dirty="0"/>
              <a:t>Mésztartalmúak </a:t>
            </a:r>
            <a:r>
              <a:rPr lang="hu-HU" sz="2000" dirty="0"/>
              <a:t>(vegyi üledékes eredetűek)</a:t>
            </a:r>
          </a:p>
          <a:p>
            <a:pPr lvl="1"/>
            <a:r>
              <a:rPr lang="hu-HU" sz="1600" dirty="0"/>
              <a:t>Mészkő, </a:t>
            </a:r>
          </a:p>
          <a:p>
            <a:pPr lvl="1"/>
            <a:r>
              <a:rPr lang="hu-HU" sz="1600" dirty="0"/>
              <a:t>Dolomit</a:t>
            </a:r>
          </a:p>
          <a:p>
            <a:pPr lvl="1"/>
            <a:r>
              <a:rPr lang="hu-HU" sz="1600" dirty="0"/>
              <a:t>Reagipsz </a:t>
            </a:r>
            <a:r>
              <a:rPr lang="hu-HU" sz="1300" dirty="0"/>
              <a:t>(ipari melléktermék)</a:t>
            </a:r>
          </a:p>
          <a:p>
            <a:r>
              <a:rPr lang="hu-HU" sz="2600" dirty="0"/>
              <a:t>Magas </a:t>
            </a:r>
            <a:r>
              <a:rPr lang="hu-HU" sz="2600" dirty="0" err="1"/>
              <a:t>mezo</a:t>
            </a:r>
            <a:r>
              <a:rPr lang="hu-HU" sz="2600" dirty="0"/>
              <a:t>- és mikroelem tartalmúak </a:t>
            </a:r>
            <a:r>
              <a:rPr lang="hu-HU" sz="2000" dirty="0"/>
              <a:t>(vulkanikus eredetűek)</a:t>
            </a:r>
          </a:p>
          <a:p>
            <a:pPr lvl="1"/>
            <a:r>
              <a:rPr lang="hu-HU" sz="1600" dirty="0"/>
              <a:t>Riolittufa (kálitufa, andezittufa)</a:t>
            </a:r>
          </a:p>
          <a:p>
            <a:pPr lvl="1"/>
            <a:r>
              <a:rPr lang="hu-HU" sz="1600" dirty="0"/>
              <a:t>Perlit</a:t>
            </a:r>
          </a:p>
          <a:p>
            <a:pPr lvl="1"/>
            <a:r>
              <a:rPr lang="hu-HU" sz="1600" dirty="0" err="1"/>
              <a:t>Zeolitok</a:t>
            </a:r>
            <a:endParaRPr lang="hu-HU" sz="1600" dirty="0"/>
          </a:p>
          <a:p>
            <a:pPr lvl="2"/>
            <a:r>
              <a:rPr lang="hu-HU" sz="1600" dirty="0" err="1"/>
              <a:t>Mikroőrlemény</a:t>
            </a:r>
            <a:r>
              <a:rPr lang="hu-HU" sz="1600" dirty="0"/>
              <a:t> (25 </a:t>
            </a:r>
            <a:r>
              <a:rPr lang="el-GR" sz="1600" dirty="0"/>
              <a:t>μ</a:t>
            </a:r>
            <a:r>
              <a:rPr lang="hu-HU" sz="1600" dirty="0"/>
              <a:t>)</a:t>
            </a:r>
          </a:p>
          <a:p>
            <a:pPr lvl="2"/>
            <a:r>
              <a:rPr lang="hu-HU" sz="1600" dirty="0" err="1"/>
              <a:t>Zeolit</a:t>
            </a:r>
            <a:r>
              <a:rPr lang="hu-HU" sz="1600" dirty="0"/>
              <a:t> homok (0,5-1,0 mm)</a:t>
            </a:r>
          </a:p>
          <a:p>
            <a:pPr lvl="2"/>
            <a:r>
              <a:rPr lang="hu-HU" sz="1600" dirty="0" err="1"/>
              <a:t>Klinolite-soil</a:t>
            </a:r>
            <a:r>
              <a:rPr lang="hu-HU" sz="1600" dirty="0"/>
              <a:t> (0-2,0 mm)</a:t>
            </a:r>
          </a:p>
          <a:p>
            <a:pPr lvl="2"/>
            <a:endParaRPr lang="hu-HU" dirty="0"/>
          </a:p>
          <a:p>
            <a:pPr lvl="2"/>
            <a:endParaRPr lang="hu-HU" dirty="0"/>
          </a:p>
          <a:p>
            <a:pPr lvl="2"/>
            <a:endParaRPr lang="hu-HU" dirty="0"/>
          </a:p>
          <a:p>
            <a:pPr lvl="2"/>
            <a:endParaRPr lang="hu-HU" dirty="0"/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2533739-4F5C-B139-80DD-03BF0C9F3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510" y="365126"/>
            <a:ext cx="3717636" cy="3717636"/>
          </a:xfrm>
          <a:prstGeom prst="rect">
            <a:avLst/>
          </a:prstGeom>
        </p:spPr>
      </p:pic>
      <p:pic>
        <p:nvPicPr>
          <p:cNvPr id="6" name="Kép 5" descr="A képen szöveg, virág, könyv, növény látható&#10;&#10;Automatikusan generált leírás">
            <a:extLst>
              <a:ext uri="{FF2B5EF4-FFF2-40B4-BE49-F238E27FC236}">
                <a16:creationId xmlns:a16="http://schemas.microsoft.com/office/drawing/2014/main" id="{F6918E62-0B70-7C20-0A8E-FC82E6ABA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54" y="2590366"/>
            <a:ext cx="19050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87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1863</Words>
  <Application>Microsoft Office PowerPoint</Application>
  <PresentationFormat>Szélesvásznú</PresentationFormat>
  <Paragraphs>242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9" baseType="lpstr">
      <vt:lpstr>Aptos</vt:lpstr>
      <vt:lpstr>Arial</vt:lpstr>
      <vt:lpstr>Arial Black</vt:lpstr>
      <vt:lpstr>Arimo</vt:lpstr>
      <vt:lpstr>Calibri</vt:lpstr>
      <vt:lpstr>Calibri Light</vt:lpstr>
      <vt:lpstr>georgia</vt:lpstr>
      <vt:lpstr>Times New Roman</vt:lpstr>
      <vt:lpstr>Office-téma</vt:lpstr>
      <vt:lpstr>FENNTARTHATÓ TALAJÁPOLÁS A KERTVÁROSBAN  FÖLDÜNK KINCSEI: TERMÉSZETES TALAJJAVÍTÓ ANYAGOK SZEREPE A KERTÉSZETBEN</vt:lpstr>
      <vt:lpstr>Kerületünk-környezetünk földtani-talajtani adottságai</vt:lpstr>
      <vt:lpstr>Növényeket felépítő elemek csoportosítása</vt:lpstr>
      <vt:lpstr>Növényeket felépítő elemek aránya</vt:lpstr>
      <vt:lpstr>Mezo- mikroelemek relatív elérhetősége a talaj pH-ja szerint</vt:lpstr>
      <vt:lpstr>Mikroelemek funkciói a növényekben</vt:lpstr>
      <vt:lpstr>Általános mikroelem –hiánytünetek a növényekben</vt:lpstr>
      <vt:lpstr> Földünk kincsei</vt:lpstr>
      <vt:lpstr>Talajjavító hazai nyersanyagok-termékek</vt:lpstr>
      <vt:lpstr>TŐZEG</vt:lpstr>
      <vt:lpstr>ALGINIT</vt:lpstr>
      <vt:lpstr>Alginit keletkezése (Dr. Solti Gábor nyomán)</vt:lpstr>
      <vt:lpstr>Dudarit (barnaszén)</vt:lpstr>
      <vt:lpstr>MÉSZKŐ, DOLOMIT</vt:lpstr>
      <vt:lpstr>PERLIT</vt:lpstr>
      <vt:lpstr>PowerPoint-bemutató</vt:lpstr>
      <vt:lpstr>Riolittufa </vt:lpstr>
      <vt:lpstr>Zeolitok</vt:lpstr>
      <vt:lpstr>Emberi test felépítéséhez szükséges fő alkotók, makro- és mikroelemek</vt:lpstr>
      <vt:lpstr>Köszönöm a figyelmet!</vt:lpstr>
    </vt:vector>
  </TitlesOfParts>
  <Company>GEOSOL Kft.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TERMÉSZETES ÁSVÁNYI TALAJJAVÍTÓ ANYAGOK</dc:title>
  <dc:creator>Puzder Tamás</dc:creator>
  <cp:lastModifiedBy>Attila István Ádám</cp:lastModifiedBy>
  <cp:revision>91</cp:revision>
  <dcterms:created xsi:type="dcterms:W3CDTF">2018-04-10T11:45:25Z</dcterms:created>
  <dcterms:modified xsi:type="dcterms:W3CDTF">2024-04-26T11:45:11Z</dcterms:modified>
</cp:coreProperties>
</file>