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4" r:id="rId2"/>
    <p:sldId id="342" r:id="rId3"/>
    <p:sldId id="324" r:id="rId4"/>
    <p:sldId id="344" r:id="rId5"/>
    <p:sldId id="269" r:id="rId6"/>
    <p:sldId id="265" r:id="rId7"/>
    <p:sldId id="307" r:id="rId8"/>
    <p:sldId id="333" r:id="rId9"/>
    <p:sldId id="304" r:id="rId10"/>
    <p:sldId id="257" r:id="rId11"/>
    <p:sldId id="295" r:id="rId12"/>
    <p:sldId id="335" r:id="rId13"/>
    <p:sldId id="343" r:id="rId14"/>
    <p:sldId id="348" r:id="rId15"/>
    <p:sldId id="347" r:id="rId16"/>
    <p:sldId id="345" r:id="rId17"/>
    <p:sldId id="346" r:id="rId18"/>
    <p:sldId id="286" r:id="rId19"/>
    <p:sldId id="298" r:id="rId20"/>
    <p:sldId id="323" r:id="rId21"/>
    <p:sldId id="272" r:id="rId22"/>
    <p:sldId id="340" r:id="rId23"/>
    <p:sldId id="334" r:id="rId2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79" autoAdjust="0"/>
    <p:restoredTop sz="94660"/>
  </p:normalViewPr>
  <p:slideViewPr>
    <p:cSldViewPr snapToGrid="0">
      <p:cViewPr varScale="1">
        <p:scale>
          <a:sx n="67" d="100"/>
          <a:sy n="67" d="100"/>
        </p:scale>
        <p:origin x="9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372CA-6631-4B74-B18A-AAFEC8022E24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923B5-311B-496C-9613-AB1DD5CDC7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81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Továbbá az abiotikus stressz hatások, tehát a  szélsőséges hőmérséklet, </a:t>
            </a:r>
            <a:r>
              <a:rPr lang="hu-HU" u="sng" dirty="0"/>
              <a:t>talajsótartalom</a:t>
            </a:r>
            <a:r>
              <a:rPr lang="hu-HU" dirty="0"/>
              <a:t>, akár </a:t>
            </a:r>
            <a:r>
              <a:rPr lang="hu-HU" dirty="0" err="1"/>
              <a:t>vmilyen</a:t>
            </a:r>
            <a:r>
              <a:rPr lang="hu-HU" dirty="0"/>
              <a:t> szennyezés, és végül a klímaváltozás okozta egyre gyakoribb aszály és árvíz befolyásolják a termés hozamát és minőségét, jelentősen csökkentik a művelésbe vonható földterületeket. A fenntartható mezőgazdaság szellemében olyan technológiai megoldások szükségesek, melyekkel a növények terméshozama és abiotikus stressztoleranciája emelhető a kemikáliák használatának visszaszorításával egyetemben. Az intenzív mezőgazdasági termelés egyoldalúan használja ki a talaj erőforrásait, helytelenül </a:t>
            </a:r>
            <a:r>
              <a:rPr lang="hu-HU" dirty="0" err="1"/>
              <a:t>vízgazdálkodik</a:t>
            </a:r>
            <a:r>
              <a:rPr lang="hu-HU" dirty="0"/>
              <a:t>, </a:t>
            </a:r>
            <a:r>
              <a:rPr lang="hu-HU" dirty="0" err="1"/>
              <a:t>fizikailiag</a:t>
            </a:r>
            <a:r>
              <a:rPr lang="hu-HU" dirty="0"/>
              <a:t> túlzottan művelik – pl. mélyszántás, és egyre fokozottabban műtrágyázzák a földeket.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6BAED-264A-410B-840B-96D56A95A3AE}" type="slidenum">
              <a:rPr lang="hu-HU" smtClean="0">
                <a:solidFill>
                  <a:prstClr val="black"/>
                </a:solidFill>
              </a:rPr>
              <a:pPr/>
              <a:t>4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7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Az </a:t>
            </a:r>
            <a:r>
              <a:rPr lang="hu-HU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exopoliszacharid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termelés vizsgálatára alkalmazott Szach2 táptalajon 138 törzset teszteltünk le, melyek közül 28 törzs esetében jól látható </a:t>
            </a:r>
            <a:r>
              <a:rPr lang="hu-HU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exopoliszacharid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termelést tapasztaltunk. Ezek a törzsek számos nemzetségekből kerültek ki. A legjobb aktivitást (+++) a 13/4 B, 9/4 B5 B </a:t>
            </a:r>
            <a:r>
              <a:rPr lang="hu-HU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Pseudomonas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törzsek mutattak – ezek a törzsek lettek a </a:t>
            </a:r>
            <a:r>
              <a:rPr lang="hu-HU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Biofil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Klíma alapjai.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8525-567F-4BA2-B4EF-B114F0D90C2F}" type="slidenum">
              <a:rPr lang="hu-HU" smtClean="0">
                <a:solidFill>
                  <a:prstClr val="black"/>
                </a:solidFill>
              </a:rPr>
              <a:pPr/>
              <a:t>9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79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E0AE-32D5-484E-A566-529FA041D7C8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9A1A-9E70-44F5-BDB0-37865DA20B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6115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E0AE-32D5-484E-A566-529FA041D7C8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9A1A-9E70-44F5-BDB0-37865DA20B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646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E0AE-32D5-484E-A566-529FA041D7C8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9A1A-9E70-44F5-BDB0-37865DA20B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579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E0AE-32D5-484E-A566-529FA041D7C8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9A1A-9E70-44F5-BDB0-37865DA20B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056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E0AE-32D5-484E-A566-529FA041D7C8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9A1A-9E70-44F5-BDB0-37865DA20B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7911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E0AE-32D5-484E-A566-529FA041D7C8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9A1A-9E70-44F5-BDB0-37865DA20B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728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E0AE-32D5-484E-A566-529FA041D7C8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9A1A-9E70-44F5-BDB0-37865DA20B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6985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E0AE-32D5-484E-A566-529FA041D7C8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9A1A-9E70-44F5-BDB0-37865DA20B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164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E0AE-32D5-484E-A566-529FA041D7C8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9A1A-9E70-44F5-BDB0-37865DA20B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493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E0AE-32D5-484E-A566-529FA041D7C8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9A1A-9E70-44F5-BDB0-37865DA20B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258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E0AE-32D5-484E-A566-529FA041D7C8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9A1A-9E70-44F5-BDB0-37865DA20B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069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4E0AE-32D5-484E-A566-529FA041D7C8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49A1A-9E70-44F5-BDB0-37865DA20B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786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oBTqOMzXZAo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262" y="255494"/>
            <a:ext cx="11136679" cy="285077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6458" y="3388660"/>
            <a:ext cx="10369507" cy="143883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8034" y="5398623"/>
            <a:ext cx="2948262" cy="133835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5305" y="5419165"/>
            <a:ext cx="2889049" cy="131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96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83" y="772299"/>
            <a:ext cx="6218398" cy="466794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385453" y="1477620"/>
            <a:ext cx="41743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A baktérium- és gombanyálka, </a:t>
            </a:r>
          </a:p>
          <a:p>
            <a:r>
              <a:rPr lang="hu-HU" b="1" dirty="0"/>
              <a:t>mint ragasztóanyag,</a:t>
            </a:r>
          </a:p>
          <a:p>
            <a:r>
              <a:rPr lang="hu-HU" b="1" dirty="0"/>
              <a:t>a talaj aggregátumokat a gyökérfelszínhez</a:t>
            </a:r>
          </a:p>
          <a:p>
            <a:r>
              <a:rPr lang="hu-HU" b="1" dirty="0"/>
              <a:t>ragasztja,</a:t>
            </a:r>
          </a:p>
          <a:p>
            <a:r>
              <a:rPr lang="hu-HU" b="1" dirty="0"/>
              <a:t>valamint tárolja a nedvességet is.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680882" y="5540188"/>
            <a:ext cx="199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egészséges talajból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718612" y="4182035"/>
            <a:ext cx="28680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tömörödött, leiszapolódott,</a:t>
            </a:r>
          </a:p>
          <a:p>
            <a:r>
              <a:rPr lang="hu-HU" b="1" dirty="0"/>
              <a:t>levegőtlen talajból</a:t>
            </a:r>
          </a:p>
          <a:p>
            <a:endParaRPr lang="hu-HU" b="1" dirty="0"/>
          </a:p>
        </p:txBody>
      </p:sp>
      <p:cxnSp>
        <p:nvCxnSpPr>
          <p:cNvPr id="9" name="Egyenes összekötő nyíllal 8"/>
          <p:cNvCxnSpPr/>
          <p:nvPr/>
        </p:nvCxnSpPr>
        <p:spPr>
          <a:xfrm flipV="1">
            <a:off x="2904565" y="4235824"/>
            <a:ext cx="389964" cy="10623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H="1" flipV="1">
            <a:off x="5526741" y="3106271"/>
            <a:ext cx="2017059" cy="10757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4165" y="0"/>
            <a:ext cx="2977835" cy="73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87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887475" y="441137"/>
            <a:ext cx="9507069" cy="430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/>
              <a:t>A talaj </a:t>
            </a:r>
            <a:r>
              <a:rPr lang="hu-HU" sz="2200" b="1" dirty="0" err="1"/>
              <a:t>mikrobióta</a:t>
            </a:r>
            <a:r>
              <a:rPr lang="hu-HU" sz="2200" b="1" dirty="0"/>
              <a:t> élőhelyei a gyökéren és a gyökér környezetében</a:t>
            </a:r>
          </a:p>
        </p:txBody>
      </p:sp>
      <p:grpSp>
        <p:nvGrpSpPr>
          <p:cNvPr id="6" name="Csoportba foglalás 5"/>
          <p:cNvGrpSpPr/>
          <p:nvPr/>
        </p:nvGrpSpPr>
        <p:grpSpPr>
          <a:xfrm>
            <a:off x="3143654" y="1516100"/>
            <a:ext cx="8926838" cy="5311588"/>
            <a:chOff x="2321451" y="1233537"/>
            <a:chExt cx="8926838" cy="5311588"/>
          </a:xfrm>
        </p:grpSpPr>
        <p:pic>
          <p:nvPicPr>
            <p:cNvPr id="2" name="Picture 2" descr="Képtalálat a következőre: „rizosphere”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1451" y="1233537"/>
              <a:ext cx="6994712" cy="5311588"/>
            </a:xfrm>
            <a:prstGeom prst="rect">
              <a:avLst/>
            </a:prstGeom>
            <a:noFill/>
          </p:spPr>
        </p:pic>
        <p:sp>
          <p:nvSpPr>
            <p:cNvPr id="11" name="Szabadkézi sokszög 10"/>
            <p:cNvSpPr/>
            <p:nvPr/>
          </p:nvSpPr>
          <p:spPr>
            <a:xfrm>
              <a:off x="4903040" y="1882588"/>
              <a:ext cx="166501" cy="3254212"/>
            </a:xfrm>
            <a:custGeom>
              <a:avLst/>
              <a:gdLst>
                <a:gd name="connsiteX0" fmla="*/ 32031 w 166501"/>
                <a:gd name="connsiteY0" fmla="*/ 0 h 3254212"/>
                <a:gd name="connsiteX1" fmla="*/ 32031 w 166501"/>
                <a:gd name="connsiteY1" fmla="*/ 1600200 h 3254212"/>
                <a:gd name="connsiteX2" fmla="*/ 58925 w 166501"/>
                <a:gd name="connsiteY2" fmla="*/ 1680883 h 3254212"/>
                <a:gd name="connsiteX3" fmla="*/ 85819 w 166501"/>
                <a:gd name="connsiteY3" fmla="*/ 1801906 h 3254212"/>
                <a:gd name="connsiteX4" fmla="*/ 99266 w 166501"/>
                <a:gd name="connsiteY4" fmla="*/ 2998694 h 3254212"/>
                <a:gd name="connsiteX5" fmla="*/ 112713 w 166501"/>
                <a:gd name="connsiteY5" fmla="*/ 3065930 h 3254212"/>
                <a:gd name="connsiteX6" fmla="*/ 139607 w 166501"/>
                <a:gd name="connsiteY6" fmla="*/ 3146612 h 3254212"/>
                <a:gd name="connsiteX7" fmla="*/ 166501 w 166501"/>
                <a:gd name="connsiteY7" fmla="*/ 3254188 h 3254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501" h="3254212">
                  <a:moveTo>
                    <a:pt x="32031" y="0"/>
                  </a:moveTo>
                  <a:cubicBezTo>
                    <a:pt x="-19055" y="613041"/>
                    <a:pt x="-1396" y="341103"/>
                    <a:pt x="32031" y="1600200"/>
                  </a:cubicBezTo>
                  <a:cubicBezTo>
                    <a:pt x="32783" y="1628539"/>
                    <a:pt x="49960" y="1653989"/>
                    <a:pt x="58925" y="1680883"/>
                  </a:cubicBezTo>
                  <a:cubicBezTo>
                    <a:pt x="80994" y="1747091"/>
                    <a:pt x="70041" y="1707240"/>
                    <a:pt x="85819" y="1801906"/>
                  </a:cubicBezTo>
                  <a:cubicBezTo>
                    <a:pt x="90301" y="2200835"/>
                    <a:pt x="90780" y="2599830"/>
                    <a:pt x="99266" y="2998694"/>
                  </a:cubicBezTo>
                  <a:cubicBezTo>
                    <a:pt x="99752" y="3021545"/>
                    <a:pt x="106699" y="3043880"/>
                    <a:pt x="112713" y="3065930"/>
                  </a:cubicBezTo>
                  <a:cubicBezTo>
                    <a:pt x="120172" y="3093280"/>
                    <a:pt x="139607" y="3146612"/>
                    <a:pt x="139607" y="3146612"/>
                  </a:cubicBezTo>
                  <a:cubicBezTo>
                    <a:pt x="153610" y="3258636"/>
                    <a:pt x="116916" y="3254188"/>
                    <a:pt x="166501" y="325418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Téglalap 11"/>
            <p:cNvSpPr/>
            <p:nvPr/>
          </p:nvSpPr>
          <p:spPr>
            <a:xfrm>
              <a:off x="2649070" y="1422260"/>
              <a:ext cx="1089211" cy="21515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Téglalap 12"/>
            <p:cNvSpPr/>
            <p:nvPr/>
          </p:nvSpPr>
          <p:spPr>
            <a:xfrm>
              <a:off x="3193676" y="2501153"/>
              <a:ext cx="1709364" cy="484094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Szabadkézi sokszög 13"/>
            <p:cNvSpPr/>
            <p:nvPr/>
          </p:nvSpPr>
          <p:spPr>
            <a:xfrm>
              <a:off x="3012141" y="1990165"/>
              <a:ext cx="1035424" cy="4370294"/>
            </a:xfrm>
            <a:custGeom>
              <a:avLst/>
              <a:gdLst>
                <a:gd name="connsiteX0" fmla="*/ 94130 w 1035424"/>
                <a:gd name="connsiteY0" fmla="*/ 0 h 4370294"/>
                <a:gd name="connsiteX1" fmla="*/ 13447 w 1035424"/>
                <a:gd name="connsiteY1" fmla="*/ 13447 h 4370294"/>
                <a:gd name="connsiteX2" fmla="*/ 0 w 1035424"/>
                <a:gd name="connsiteY2" fmla="*/ 53788 h 4370294"/>
                <a:gd name="connsiteX3" fmla="*/ 13447 w 1035424"/>
                <a:gd name="connsiteY3" fmla="*/ 309282 h 4370294"/>
                <a:gd name="connsiteX4" fmla="*/ 40341 w 1035424"/>
                <a:gd name="connsiteY4" fmla="*/ 349623 h 4370294"/>
                <a:gd name="connsiteX5" fmla="*/ 53788 w 1035424"/>
                <a:gd name="connsiteY5" fmla="*/ 389964 h 4370294"/>
                <a:gd name="connsiteX6" fmla="*/ 26894 w 1035424"/>
                <a:gd name="connsiteY6" fmla="*/ 739588 h 4370294"/>
                <a:gd name="connsiteX7" fmla="*/ 0 w 1035424"/>
                <a:gd name="connsiteY7" fmla="*/ 927847 h 4370294"/>
                <a:gd name="connsiteX8" fmla="*/ 13447 w 1035424"/>
                <a:gd name="connsiteY8" fmla="*/ 1156447 h 4370294"/>
                <a:gd name="connsiteX9" fmla="*/ 26894 w 1035424"/>
                <a:gd name="connsiteY9" fmla="*/ 1196788 h 4370294"/>
                <a:gd name="connsiteX10" fmla="*/ 53788 w 1035424"/>
                <a:gd name="connsiteY10" fmla="*/ 1411941 h 4370294"/>
                <a:gd name="connsiteX11" fmla="*/ 40341 w 1035424"/>
                <a:gd name="connsiteY11" fmla="*/ 1479176 h 4370294"/>
                <a:gd name="connsiteX12" fmla="*/ 13447 w 1035424"/>
                <a:gd name="connsiteY12" fmla="*/ 1559859 h 4370294"/>
                <a:gd name="connsiteX13" fmla="*/ 26894 w 1035424"/>
                <a:gd name="connsiteY13" fmla="*/ 1707776 h 4370294"/>
                <a:gd name="connsiteX14" fmla="*/ 40341 w 1035424"/>
                <a:gd name="connsiteY14" fmla="*/ 1761564 h 4370294"/>
                <a:gd name="connsiteX15" fmla="*/ 80683 w 1035424"/>
                <a:gd name="connsiteY15" fmla="*/ 1788459 h 4370294"/>
                <a:gd name="connsiteX16" fmla="*/ 67235 w 1035424"/>
                <a:gd name="connsiteY16" fmla="*/ 1976717 h 4370294"/>
                <a:gd name="connsiteX17" fmla="*/ 53788 w 1035424"/>
                <a:gd name="connsiteY17" fmla="*/ 2017059 h 4370294"/>
                <a:gd name="connsiteX18" fmla="*/ 40341 w 1035424"/>
                <a:gd name="connsiteY18" fmla="*/ 2070847 h 4370294"/>
                <a:gd name="connsiteX19" fmla="*/ 53788 w 1035424"/>
                <a:gd name="connsiteY19" fmla="*/ 2420470 h 4370294"/>
                <a:gd name="connsiteX20" fmla="*/ 80683 w 1035424"/>
                <a:gd name="connsiteY20" fmla="*/ 2501153 h 4370294"/>
                <a:gd name="connsiteX21" fmla="*/ 121024 w 1035424"/>
                <a:gd name="connsiteY21" fmla="*/ 2581835 h 4370294"/>
                <a:gd name="connsiteX22" fmla="*/ 174812 w 1035424"/>
                <a:gd name="connsiteY22" fmla="*/ 2662517 h 4370294"/>
                <a:gd name="connsiteX23" fmla="*/ 188259 w 1035424"/>
                <a:gd name="connsiteY23" fmla="*/ 2702859 h 4370294"/>
                <a:gd name="connsiteX24" fmla="*/ 215153 w 1035424"/>
                <a:gd name="connsiteY24" fmla="*/ 2743200 h 4370294"/>
                <a:gd name="connsiteX25" fmla="*/ 228600 w 1035424"/>
                <a:gd name="connsiteY25" fmla="*/ 2796988 h 4370294"/>
                <a:gd name="connsiteX26" fmla="*/ 242047 w 1035424"/>
                <a:gd name="connsiteY26" fmla="*/ 2837329 h 4370294"/>
                <a:gd name="connsiteX27" fmla="*/ 228600 w 1035424"/>
                <a:gd name="connsiteY27" fmla="*/ 2971800 h 4370294"/>
                <a:gd name="connsiteX28" fmla="*/ 201706 w 1035424"/>
                <a:gd name="connsiteY28" fmla="*/ 3079376 h 4370294"/>
                <a:gd name="connsiteX29" fmla="*/ 215153 w 1035424"/>
                <a:gd name="connsiteY29" fmla="*/ 3281082 h 4370294"/>
                <a:gd name="connsiteX30" fmla="*/ 242047 w 1035424"/>
                <a:gd name="connsiteY30" fmla="*/ 3321423 h 4370294"/>
                <a:gd name="connsiteX31" fmla="*/ 322730 w 1035424"/>
                <a:gd name="connsiteY31" fmla="*/ 3388659 h 4370294"/>
                <a:gd name="connsiteX32" fmla="*/ 363071 w 1035424"/>
                <a:gd name="connsiteY32" fmla="*/ 3402106 h 4370294"/>
                <a:gd name="connsiteX33" fmla="*/ 443753 w 1035424"/>
                <a:gd name="connsiteY33" fmla="*/ 3442447 h 4370294"/>
                <a:gd name="connsiteX34" fmla="*/ 510988 w 1035424"/>
                <a:gd name="connsiteY34" fmla="*/ 3536576 h 4370294"/>
                <a:gd name="connsiteX35" fmla="*/ 524435 w 1035424"/>
                <a:gd name="connsiteY35" fmla="*/ 3576917 h 4370294"/>
                <a:gd name="connsiteX36" fmla="*/ 551330 w 1035424"/>
                <a:gd name="connsiteY36" fmla="*/ 3630706 h 4370294"/>
                <a:gd name="connsiteX37" fmla="*/ 564777 w 1035424"/>
                <a:gd name="connsiteY37" fmla="*/ 3684494 h 4370294"/>
                <a:gd name="connsiteX38" fmla="*/ 578224 w 1035424"/>
                <a:gd name="connsiteY38" fmla="*/ 3724835 h 4370294"/>
                <a:gd name="connsiteX39" fmla="*/ 645459 w 1035424"/>
                <a:gd name="connsiteY39" fmla="*/ 4007223 h 4370294"/>
                <a:gd name="connsiteX40" fmla="*/ 658906 w 1035424"/>
                <a:gd name="connsiteY40" fmla="*/ 4047564 h 4370294"/>
                <a:gd name="connsiteX41" fmla="*/ 739588 w 1035424"/>
                <a:gd name="connsiteY41" fmla="*/ 4101353 h 4370294"/>
                <a:gd name="connsiteX42" fmla="*/ 766483 w 1035424"/>
                <a:gd name="connsiteY42" fmla="*/ 4182035 h 4370294"/>
                <a:gd name="connsiteX43" fmla="*/ 779930 w 1035424"/>
                <a:gd name="connsiteY43" fmla="*/ 4222376 h 4370294"/>
                <a:gd name="connsiteX44" fmla="*/ 820271 w 1035424"/>
                <a:gd name="connsiteY44" fmla="*/ 4262717 h 4370294"/>
                <a:gd name="connsiteX45" fmla="*/ 887506 w 1035424"/>
                <a:gd name="connsiteY45" fmla="*/ 4356847 h 4370294"/>
                <a:gd name="connsiteX46" fmla="*/ 927847 w 1035424"/>
                <a:gd name="connsiteY46" fmla="*/ 4370294 h 4370294"/>
                <a:gd name="connsiteX47" fmla="*/ 968188 w 1035424"/>
                <a:gd name="connsiteY47" fmla="*/ 4356847 h 4370294"/>
                <a:gd name="connsiteX48" fmla="*/ 1035424 w 1035424"/>
                <a:gd name="connsiteY48" fmla="*/ 4343400 h 4370294"/>
                <a:gd name="connsiteX49" fmla="*/ 1035424 w 1035424"/>
                <a:gd name="connsiteY49" fmla="*/ 4289611 h 437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035424" h="4370294">
                  <a:moveTo>
                    <a:pt x="94130" y="0"/>
                  </a:moveTo>
                  <a:cubicBezTo>
                    <a:pt x="67236" y="4482"/>
                    <a:pt x="37120" y="-80"/>
                    <a:pt x="13447" y="13447"/>
                  </a:cubicBezTo>
                  <a:cubicBezTo>
                    <a:pt x="1140" y="20479"/>
                    <a:pt x="0" y="39614"/>
                    <a:pt x="0" y="53788"/>
                  </a:cubicBezTo>
                  <a:cubicBezTo>
                    <a:pt x="0" y="139071"/>
                    <a:pt x="1924" y="224781"/>
                    <a:pt x="13447" y="309282"/>
                  </a:cubicBezTo>
                  <a:cubicBezTo>
                    <a:pt x="15631" y="325295"/>
                    <a:pt x="33113" y="335168"/>
                    <a:pt x="40341" y="349623"/>
                  </a:cubicBezTo>
                  <a:cubicBezTo>
                    <a:pt x="46680" y="362301"/>
                    <a:pt x="49306" y="376517"/>
                    <a:pt x="53788" y="389964"/>
                  </a:cubicBezTo>
                  <a:cubicBezTo>
                    <a:pt x="13741" y="830483"/>
                    <a:pt x="71535" y="181575"/>
                    <a:pt x="26894" y="739588"/>
                  </a:cubicBezTo>
                  <a:cubicBezTo>
                    <a:pt x="16104" y="874465"/>
                    <a:pt x="22528" y="837735"/>
                    <a:pt x="0" y="927847"/>
                  </a:cubicBezTo>
                  <a:cubicBezTo>
                    <a:pt x="4482" y="1004047"/>
                    <a:pt x="5852" y="1080494"/>
                    <a:pt x="13447" y="1156447"/>
                  </a:cubicBezTo>
                  <a:cubicBezTo>
                    <a:pt x="14857" y="1170551"/>
                    <a:pt x="25136" y="1182723"/>
                    <a:pt x="26894" y="1196788"/>
                  </a:cubicBezTo>
                  <a:cubicBezTo>
                    <a:pt x="55962" y="1429335"/>
                    <a:pt x="18335" y="1305581"/>
                    <a:pt x="53788" y="1411941"/>
                  </a:cubicBezTo>
                  <a:cubicBezTo>
                    <a:pt x="49306" y="1434353"/>
                    <a:pt x="46355" y="1457126"/>
                    <a:pt x="40341" y="1479176"/>
                  </a:cubicBezTo>
                  <a:cubicBezTo>
                    <a:pt x="32882" y="1506526"/>
                    <a:pt x="13447" y="1559859"/>
                    <a:pt x="13447" y="1559859"/>
                  </a:cubicBezTo>
                  <a:cubicBezTo>
                    <a:pt x="17929" y="1609165"/>
                    <a:pt x="20351" y="1658701"/>
                    <a:pt x="26894" y="1707776"/>
                  </a:cubicBezTo>
                  <a:cubicBezTo>
                    <a:pt x="29337" y="1726095"/>
                    <a:pt x="30089" y="1746187"/>
                    <a:pt x="40341" y="1761564"/>
                  </a:cubicBezTo>
                  <a:cubicBezTo>
                    <a:pt x="49306" y="1775011"/>
                    <a:pt x="67236" y="1779494"/>
                    <a:pt x="80683" y="1788459"/>
                  </a:cubicBezTo>
                  <a:cubicBezTo>
                    <a:pt x="76200" y="1851212"/>
                    <a:pt x="74586" y="1914235"/>
                    <a:pt x="67235" y="1976717"/>
                  </a:cubicBezTo>
                  <a:cubicBezTo>
                    <a:pt x="65579" y="1990795"/>
                    <a:pt x="57682" y="2003430"/>
                    <a:pt x="53788" y="2017059"/>
                  </a:cubicBezTo>
                  <a:cubicBezTo>
                    <a:pt x="48711" y="2034829"/>
                    <a:pt x="44823" y="2052918"/>
                    <a:pt x="40341" y="2070847"/>
                  </a:cubicBezTo>
                  <a:cubicBezTo>
                    <a:pt x="44823" y="2187388"/>
                    <a:pt x="42902" y="2304352"/>
                    <a:pt x="53788" y="2420470"/>
                  </a:cubicBezTo>
                  <a:cubicBezTo>
                    <a:pt x="56434" y="2448695"/>
                    <a:pt x="64958" y="2477565"/>
                    <a:pt x="80683" y="2501153"/>
                  </a:cubicBezTo>
                  <a:cubicBezTo>
                    <a:pt x="200075" y="2680242"/>
                    <a:pt x="28236" y="2414816"/>
                    <a:pt x="121024" y="2581835"/>
                  </a:cubicBezTo>
                  <a:cubicBezTo>
                    <a:pt x="136721" y="2610090"/>
                    <a:pt x="174812" y="2662517"/>
                    <a:pt x="174812" y="2662517"/>
                  </a:cubicBezTo>
                  <a:cubicBezTo>
                    <a:pt x="179294" y="2675964"/>
                    <a:pt x="181920" y="2690181"/>
                    <a:pt x="188259" y="2702859"/>
                  </a:cubicBezTo>
                  <a:cubicBezTo>
                    <a:pt x="195486" y="2717314"/>
                    <a:pt x="208787" y="2728345"/>
                    <a:pt x="215153" y="2743200"/>
                  </a:cubicBezTo>
                  <a:cubicBezTo>
                    <a:pt x="222433" y="2760187"/>
                    <a:pt x="223523" y="2779218"/>
                    <a:pt x="228600" y="2796988"/>
                  </a:cubicBezTo>
                  <a:cubicBezTo>
                    <a:pt x="232494" y="2810617"/>
                    <a:pt x="237565" y="2823882"/>
                    <a:pt x="242047" y="2837329"/>
                  </a:cubicBezTo>
                  <a:cubicBezTo>
                    <a:pt x="237565" y="2882153"/>
                    <a:pt x="236006" y="2927366"/>
                    <a:pt x="228600" y="2971800"/>
                  </a:cubicBezTo>
                  <a:cubicBezTo>
                    <a:pt x="222523" y="3008259"/>
                    <a:pt x="201706" y="3079376"/>
                    <a:pt x="201706" y="3079376"/>
                  </a:cubicBezTo>
                  <a:cubicBezTo>
                    <a:pt x="206188" y="3146611"/>
                    <a:pt x="204075" y="3214614"/>
                    <a:pt x="215153" y="3281082"/>
                  </a:cubicBezTo>
                  <a:cubicBezTo>
                    <a:pt x="217810" y="3297023"/>
                    <a:pt x="231701" y="3309008"/>
                    <a:pt x="242047" y="3321423"/>
                  </a:cubicBezTo>
                  <a:cubicBezTo>
                    <a:pt x="263289" y="3346914"/>
                    <a:pt x="292508" y="3373548"/>
                    <a:pt x="322730" y="3388659"/>
                  </a:cubicBezTo>
                  <a:cubicBezTo>
                    <a:pt x="335408" y="3394998"/>
                    <a:pt x="350393" y="3395767"/>
                    <a:pt x="363071" y="3402106"/>
                  </a:cubicBezTo>
                  <a:cubicBezTo>
                    <a:pt x="467341" y="3454241"/>
                    <a:pt x="342355" y="3408648"/>
                    <a:pt x="443753" y="3442447"/>
                  </a:cubicBezTo>
                  <a:cubicBezTo>
                    <a:pt x="452890" y="3454629"/>
                    <a:pt x="501157" y="3516913"/>
                    <a:pt x="510988" y="3536576"/>
                  </a:cubicBezTo>
                  <a:cubicBezTo>
                    <a:pt x="517327" y="3549254"/>
                    <a:pt x="518851" y="3563889"/>
                    <a:pt x="524435" y="3576917"/>
                  </a:cubicBezTo>
                  <a:cubicBezTo>
                    <a:pt x="532332" y="3595342"/>
                    <a:pt x="542365" y="3612776"/>
                    <a:pt x="551330" y="3630706"/>
                  </a:cubicBezTo>
                  <a:cubicBezTo>
                    <a:pt x="555812" y="3648635"/>
                    <a:pt x="559700" y="3666724"/>
                    <a:pt x="564777" y="3684494"/>
                  </a:cubicBezTo>
                  <a:cubicBezTo>
                    <a:pt x="568671" y="3698123"/>
                    <a:pt x="576880" y="3710724"/>
                    <a:pt x="578224" y="3724835"/>
                  </a:cubicBezTo>
                  <a:cubicBezTo>
                    <a:pt x="604214" y="3997734"/>
                    <a:pt x="523892" y="3916047"/>
                    <a:pt x="645459" y="4007223"/>
                  </a:cubicBezTo>
                  <a:cubicBezTo>
                    <a:pt x="649941" y="4020670"/>
                    <a:pt x="648883" y="4037541"/>
                    <a:pt x="658906" y="4047564"/>
                  </a:cubicBezTo>
                  <a:cubicBezTo>
                    <a:pt x="681762" y="4070420"/>
                    <a:pt x="739588" y="4101353"/>
                    <a:pt x="739588" y="4101353"/>
                  </a:cubicBezTo>
                  <a:lnTo>
                    <a:pt x="766483" y="4182035"/>
                  </a:lnTo>
                  <a:cubicBezTo>
                    <a:pt x="770965" y="4195482"/>
                    <a:pt x="769907" y="4212353"/>
                    <a:pt x="779930" y="4222376"/>
                  </a:cubicBezTo>
                  <a:lnTo>
                    <a:pt x="820271" y="4262717"/>
                  </a:lnTo>
                  <a:cubicBezTo>
                    <a:pt x="841304" y="4304783"/>
                    <a:pt x="846619" y="4329589"/>
                    <a:pt x="887506" y="4356847"/>
                  </a:cubicBezTo>
                  <a:cubicBezTo>
                    <a:pt x="899300" y="4364710"/>
                    <a:pt x="914400" y="4365812"/>
                    <a:pt x="927847" y="4370294"/>
                  </a:cubicBezTo>
                  <a:cubicBezTo>
                    <a:pt x="941294" y="4365812"/>
                    <a:pt x="954437" y="4360285"/>
                    <a:pt x="968188" y="4356847"/>
                  </a:cubicBezTo>
                  <a:cubicBezTo>
                    <a:pt x="990361" y="4351304"/>
                    <a:pt x="1019262" y="4359562"/>
                    <a:pt x="1035424" y="4343400"/>
                  </a:cubicBezTo>
                  <a:lnTo>
                    <a:pt x="1035424" y="4289611"/>
                  </a:ln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7211799" y="2029168"/>
              <a:ext cx="40364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dirty="0"/>
                <a:t>bakteriális nyálkaanyag (</a:t>
              </a:r>
              <a:r>
                <a:rPr lang="hu-HU" dirty="0" err="1"/>
                <a:t>poliszacharidok</a:t>
              </a:r>
              <a:r>
                <a:rPr lang="hu-HU" dirty="0"/>
                <a:t>) </a:t>
              </a:r>
            </a:p>
          </p:txBody>
        </p:sp>
      </p:grpSp>
      <p:sp>
        <p:nvSpPr>
          <p:cNvPr id="10" name="Szövegdoboz 9"/>
          <p:cNvSpPr txBox="1"/>
          <p:nvPr/>
        </p:nvSpPr>
        <p:spPr>
          <a:xfrm>
            <a:off x="6135439" y="1494456"/>
            <a:ext cx="8093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/>
              <a:t>gyökér</a:t>
            </a:r>
          </a:p>
        </p:txBody>
      </p:sp>
      <p:pic>
        <p:nvPicPr>
          <p:cNvPr id="17" name="Picture 2" descr="Képtalálat a következőre: „rizosphere”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54" y="1526785"/>
            <a:ext cx="6994712" cy="5311588"/>
          </a:xfrm>
          <a:prstGeom prst="rect">
            <a:avLst/>
          </a:prstGeom>
          <a:noFill/>
        </p:spPr>
      </p:pic>
      <p:sp>
        <p:nvSpPr>
          <p:cNvPr id="18" name="Szabadkézi sokszög 17"/>
          <p:cNvSpPr/>
          <p:nvPr/>
        </p:nvSpPr>
        <p:spPr>
          <a:xfrm>
            <a:off x="5725243" y="2164037"/>
            <a:ext cx="166501" cy="3254212"/>
          </a:xfrm>
          <a:custGeom>
            <a:avLst/>
            <a:gdLst>
              <a:gd name="connsiteX0" fmla="*/ 32031 w 166501"/>
              <a:gd name="connsiteY0" fmla="*/ 0 h 3254212"/>
              <a:gd name="connsiteX1" fmla="*/ 32031 w 166501"/>
              <a:gd name="connsiteY1" fmla="*/ 1600200 h 3254212"/>
              <a:gd name="connsiteX2" fmla="*/ 58925 w 166501"/>
              <a:gd name="connsiteY2" fmla="*/ 1680883 h 3254212"/>
              <a:gd name="connsiteX3" fmla="*/ 85819 w 166501"/>
              <a:gd name="connsiteY3" fmla="*/ 1801906 h 3254212"/>
              <a:gd name="connsiteX4" fmla="*/ 99266 w 166501"/>
              <a:gd name="connsiteY4" fmla="*/ 2998694 h 3254212"/>
              <a:gd name="connsiteX5" fmla="*/ 112713 w 166501"/>
              <a:gd name="connsiteY5" fmla="*/ 3065930 h 3254212"/>
              <a:gd name="connsiteX6" fmla="*/ 139607 w 166501"/>
              <a:gd name="connsiteY6" fmla="*/ 3146612 h 3254212"/>
              <a:gd name="connsiteX7" fmla="*/ 166501 w 166501"/>
              <a:gd name="connsiteY7" fmla="*/ 3254188 h 325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501" h="3254212">
                <a:moveTo>
                  <a:pt x="32031" y="0"/>
                </a:moveTo>
                <a:cubicBezTo>
                  <a:pt x="-19055" y="613041"/>
                  <a:pt x="-1396" y="341103"/>
                  <a:pt x="32031" y="1600200"/>
                </a:cubicBezTo>
                <a:cubicBezTo>
                  <a:pt x="32783" y="1628539"/>
                  <a:pt x="49960" y="1653989"/>
                  <a:pt x="58925" y="1680883"/>
                </a:cubicBezTo>
                <a:cubicBezTo>
                  <a:pt x="80994" y="1747091"/>
                  <a:pt x="70041" y="1707240"/>
                  <a:pt x="85819" y="1801906"/>
                </a:cubicBezTo>
                <a:cubicBezTo>
                  <a:pt x="90301" y="2200835"/>
                  <a:pt x="90780" y="2599830"/>
                  <a:pt x="99266" y="2998694"/>
                </a:cubicBezTo>
                <a:cubicBezTo>
                  <a:pt x="99752" y="3021545"/>
                  <a:pt x="106699" y="3043880"/>
                  <a:pt x="112713" y="3065930"/>
                </a:cubicBezTo>
                <a:cubicBezTo>
                  <a:pt x="120172" y="3093280"/>
                  <a:pt x="139607" y="3146612"/>
                  <a:pt x="139607" y="3146612"/>
                </a:cubicBezTo>
                <a:cubicBezTo>
                  <a:pt x="153610" y="3258636"/>
                  <a:pt x="116916" y="3254188"/>
                  <a:pt x="166501" y="325418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/>
          <p:cNvSpPr/>
          <p:nvPr/>
        </p:nvSpPr>
        <p:spPr>
          <a:xfrm>
            <a:off x="3417485" y="1730603"/>
            <a:ext cx="1089211" cy="2151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 19"/>
          <p:cNvSpPr/>
          <p:nvPr/>
        </p:nvSpPr>
        <p:spPr>
          <a:xfrm>
            <a:off x="4015879" y="2782602"/>
            <a:ext cx="1709364" cy="48409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abadkézi sokszög 20"/>
          <p:cNvSpPr/>
          <p:nvPr/>
        </p:nvSpPr>
        <p:spPr>
          <a:xfrm>
            <a:off x="3834344" y="2271614"/>
            <a:ext cx="1035424" cy="4370294"/>
          </a:xfrm>
          <a:custGeom>
            <a:avLst/>
            <a:gdLst>
              <a:gd name="connsiteX0" fmla="*/ 94130 w 1035424"/>
              <a:gd name="connsiteY0" fmla="*/ 0 h 4370294"/>
              <a:gd name="connsiteX1" fmla="*/ 13447 w 1035424"/>
              <a:gd name="connsiteY1" fmla="*/ 13447 h 4370294"/>
              <a:gd name="connsiteX2" fmla="*/ 0 w 1035424"/>
              <a:gd name="connsiteY2" fmla="*/ 53788 h 4370294"/>
              <a:gd name="connsiteX3" fmla="*/ 13447 w 1035424"/>
              <a:gd name="connsiteY3" fmla="*/ 309282 h 4370294"/>
              <a:gd name="connsiteX4" fmla="*/ 40341 w 1035424"/>
              <a:gd name="connsiteY4" fmla="*/ 349623 h 4370294"/>
              <a:gd name="connsiteX5" fmla="*/ 53788 w 1035424"/>
              <a:gd name="connsiteY5" fmla="*/ 389964 h 4370294"/>
              <a:gd name="connsiteX6" fmla="*/ 26894 w 1035424"/>
              <a:gd name="connsiteY6" fmla="*/ 739588 h 4370294"/>
              <a:gd name="connsiteX7" fmla="*/ 0 w 1035424"/>
              <a:gd name="connsiteY7" fmla="*/ 927847 h 4370294"/>
              <a:gd name="connsiteX8" fmla="*/ 13447 w 1035424"/>
              <a:gd name="connsiteY8" fmla="*/ 1156447 h 4370294"/>
              <a:gd name="connsiteX9" fmla="*/ 26894 w 1035424"/>
              <a:gd name="connsiteY9" fmla="*/ 1196788 h 4370294"/>
              <a:gd name="connsiteX10" fmla="*/ 53788 w 1035424"/>
              <a:gd name="connsiteY10" fmla="*/ 1411941 h 4370294"/>
              <a:gd name="connsiteX11" fmla="*/ 40341 w 1035424"/>
              <a:gd name="connsiteY11" fmla="*/ 1479176 h 4370294"/>
              <a:gd name="connsiteX12" fmla="*/ 13447 w 1035424"/>
              <a:gd name="connsiteY12" fmla="*/ 1559859 h 4370294"/>
              <a:gd name="connsiteX13" fmla="*/ 26894 w 1035424"/>
              <a:gd name="connsiteY13" fmla="*/ 1707776 h 4370294"/>
              <a:gd name="connsiteX14" fmla="*/ 40341 w 1035424"/>
              <a:gd name="connsiteY14" fmla="*/ 1761564 h 4370294"/>
              <a:gd name="connsiteX15" fmla="*/ 80683 w 1035424"/>
              <a:gd name="connsiteY15" fmla="*/ 1788459 h 4370294"/>
              <a:gd name="connsiteX16" fmla="*/ 67235 w 1035424"/>
              <a:gd name="connsiteY16" fmla="*/ 1976717 h 4370294"/>
              <a:gd name="connsiteX17" fmla="*/ 53788 w 1035424"/>
              <a:gd name="connsiteY17" fmla="*/ 2017059 h 4370294"/>
              <a:gd name="connsiteX18" fmla="*/ 40341 w 1035424"/>
              <a:gd name="connsiteY18" fmla="*/ 2070847 h 4370294"/>
              <a:gd name="connsiteX19" fmla="*/ 53788 w 1035424"/>
              <a:gd name="connsiteY19" fmla="*/ 2420470 h 4370294"/>
              <a:gd name="connsiteX20" fmla="*/ 80683 w 1035424"/>
              <a:gd name="connsiteY20" fmla="*/ 2501153 h 4370294"/>
              <a:gd name="connsiteX21" fmla="*/ 121024 w 1035424"/>
              <a:gd name="connsiteY21" fmla="*/ 2581835 h 4370294"/>
              <a:gd name="connsiteX22" fmla="*/ 174812 w 1035424"/>
              <a:gd name="connsiteY22" fmla="*/ 2662517 h 4370294"/>
              <a:gd name="connsiteX23" fmla="*/ 188259 w 1035424"/>
              <a:gd name="connsiteY23" fmla="*/ 2702859 h 4370294"/>
              <a:gd name="connsiteX24" fmla="*/ 215153 w 1035424"/>
              <a:gd name="connsiteY24" fmla="*/ 2743200 h 4370294"/>
              <a:gd name="connsiteX25" fmla="*/ 228600 w 1035424"/>
              <a:gd name="connsiteY25" fmla="*/ 2796988 h 4370294"/>
              <a:gd name="connsiteX26" fmla="*/ 242047 w 1035424"/>
              <a:gd name="connsiteY26" fmla="*/ 2837329 h 4370294"/>
              <a:gd name="connsiteX27" fmla="*/ 228600 w 1035424"/>
              <a:gd name="connsiteY27" fmla="*/ 2971800 h 4370294"/>
              <a:gd name="connsiteX28" fmla="*/ 201706 w 1035424"/>
              <a:gd name="connsiteY28" fmla="*/ 3079376 h 4370294"/>
              <a:gd name="connsiteX29" fmla="*/ 215153 w 1035424"/>
              <a:gd name="connsiteY29" fmla="*/ 3281082 h 4370294"/>
              <a:gd name="connsiteX30" fmla="*/ 242047 w 1035424"/>
              <a:gd name="connsiteY30" fmla="*/ 3321423 h 4370294"/>
              <a:gd name="connsiteX31" fmla="*/ 322730 w 1035424"/>
              <a:gd name="connsiteY31" fmla="*/ 3388659 h 4370294"/>
              <a:gd name="connsiteX32" fmla="*/ 363071 w 1035424"/>
              <a:gd name="connsiteY32" fmla="*/ 3402106 h 4370294"/>
              <a:gd name="connsiteX33" fmla="*/ 443753 w 1035424"/>
              <a:gd name="connsiteY33" fmla="*/ 3442447 h 4370294"/>
              <a:gd name="connsiteX34" fmla="*/ 510988 w 1035424"/>
              <a:gd name="connsiteY34" fmla="*/ 3536576 h 4370294"/>
              <a:gd name="connsiteX35" fmla="*/ 524435 w 1035424"/>
              <a:gd name="connsiteY35" fmla="*/ 3576917 h 4370294"/>
              <a:gd name="connsiteX36" fmla="*/ 551330 w 1035424"/>
              <a:gd name="connsiteY36" fmla="*/ 3630706 h 4370294"/>
              <a:gd name="connsiteX37" fmla="*/ 564777 w 1035424"/>
              <a:gd name="connsiteY37" fmla="*/ 3684494 h 4370294"/>
              <a:gd name="connsiteX38" fmla="*/ 578224 w 1035424"/>
              <a:gd name="connsiteY38" fmla="*/ 3724835 h 4370294"/>
              <a:gd name="connsiteX39" fmla="*/ 645459 w 1035424"/>
              <a:gd name="connsiteY39" fmla="*/ 4007223 h 4370294"/>
              <a:gd name="connsiteX40" fmla="*/ 658906 w 1035424"/>
              <a:gd name="connsiteY40" fmla="*/ 4047564 h 4370294"/>
              <a:gd name="connsiteX41" fmla="*/ 739588 w 1035424"/>
              <a:gd name="connsiteY41" fmla="*/ 4101353 h 4370294"/>
              <a:gd name="connsiteX42" fmla="*/ 766483 w 1035424"/>
              <a:gd name="connsiteY42" fmla="*/ 4182035 h 4370294"/>
              <a:gd name="connsiteX43" fmla="*/ 779930 w 1035424"/>
              <a:gd name="connsiteY43" fmla="*/ 4222376 h 4370294"/>
              <a:gd name="connsiteX44" fmla="*/ 820271 w 1035424"/>
              <a:gd name="connsiteY44" fmla="*/ 4262717 h 4370294"/>
              <a:gd name="connsiteX45" fmla="*/ 887506 w 1035424"/>
              <a:gd name="connsiteY45" fmla="*/ 4356847 h 4370294"/>
              <a:gd name="connsiteX46" fmla="*/ 927847 w 1035424"/>
              <a:gd name="connsiteY46" fmla="*/ 4370294 h 4370294"/>
              <a:gd name="connsiteX47" fmla="*/ 968188 w 1035424"/>
              <a:gd name="connsiteY47" fmla="*/ 4356847 h 4370294"/>
              <a:gd name="connsiteX48" fmla="*/ 1035424 w 1035424"/>
              <a:gd name="connsiteY48" fmla="*/ 4343400 h 4370294"/>
              <a:gd name="connsiteX49" fmla="*/ 1035424 w 1035424"/>
              <a:gd name="connsiteY49" fmla="*/ 4289611 h 437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35424" h="4370294">
                <a:moveTo>
                  <a:pt x="94130" y="0"/>
                </a:moveTo>
                <a:cubicBezTo>
                  <a:pt x="67236" y="4482"/>
                  <a:pt x="37120" y="-80"/>
                  <a:pt x="13447" y="13447"/>
                </a:cubicBezTo>
                <a:cubicBezTo>
                  <a:pt x="1140" y="20479"/>
                  <a:pt x="0" y="39614"/>
                  <a:pt x="0" y="53788"/>
                </a:cubicBezTo>
                <a:cubicBezTo>
                  <a:pt x="0" y="139071"/>
                  <a:pt x="1924" y="224781"/>
                  <a:pt x="13447" y="309282"/>
                </a:cubicBezTo>
                <a:cubicBezTo>
                  <a:pt x="15631" y="325295"/>
                  <a:pt x="33113" y="335168"/>
                  <a:pt x="40341" y="349623"/>
                </a:cubicBezTo>
                <a:cubicBezTo>
                  <a:pt x="46680" y="362301"/>
                  <a:pt x="49306" y="376517"/>
                  <a:pt x="53788" y="389964"/>
                </a:cubicBezTo>
                <a:cubicBezTo>
                  <a:pt x="13741" y="830483"/>
                  <a:pt x="71535" y="181575"/>
                  <a:pt x="26894" y="739588"/>
                </a:cubicBezTo>
                <a:cubicBezTo>
                  <a:pt x="16104" y="874465"/>
                  <a:pt x="22528" y="837735"/>
                  <a:pt x="0" y="927847"/>
                </a:cubicBezTo>
                <a:cubicBezTo>
                  <a:pt x="4482" y="1004047"/>
                  <a:pt x="5852" y="1080494"/>
                  <a:pt x="13447" y="1156447"/>
                </a:cubicBezTo>
                <a:cubicBezTo>
                  <a:pt x="14857" y="1170551"/>
                  <a:pt x="25136" y="1182723"/>
                  <a:pt x="26894" y="1196788"/>
                </a:cubicBezTo>
                <a:cubicBezTo>
                  <a:pt x="55962" y="1429335"/>
                  <a:pt x="18335" y="1305581"/>
                  <a:pt x="53788" y="1411941"/>
                </a:cubicBezTo>
                <a:cubicBezTo>
                  <a:pt x="49306" y="1434353"/>
                  <a:pt x="46355" y="1457126"/>
                  <a:pt x="40341" y="1479176"/>
                </a:cubicBezTo>
                <a:cubicBezTo>
                  <a:pt x="32882" y="1506526"/>
                  <a:pt x="13447" y="1559859"/>
                  <a:pt x="13447" y="1559859"/>
                </a:cubicBezTo>
                <a:cubicBezTo>
                  <a:pt x="17929" y="1609165"/>
                  <a:pt x="20351" y="1658701"/>
                  <a:pt x="26894" y="1707776"/>
                </a:cubicBezTo>
                <a:cubicBezTo>
                  <a:pt x="29337" y="1726095"/>
                  <a:pt x="30089" y="1746187"/>
                  <a:pt x="40341" y="1761564"/>
                </a:cubicBezTo>
                <a:cubicBezTo>
                  <a:pt x="49306" y="1775011"/>
                  <a:pt x="67236" y="1779494"/>
                  <a:pt x="80683" y="1788459"/>
                </a:cubicBezTo>
                <a:cubicBezTo>
                  <a:pt x="76200" y="1851212"/>
                  <a:pt x="74586" y="1914235"/>
                  <a:pt x="67235" y="1976717"/>
                </a:cubicBezTo>
                <a:cubicBezTo>
                  <a:pt x="65579" y="1990795"/>
                  <a:pt x="57682" y="2003430"/>
                  <a:pt x="53788" y="2017059"/>
                </a:cubicBezTo>
                <a:cubicBezTo>
                  <a:pt x="48711" y="2034829"/>
                  <a:pt x="44823" y="2052918"/>
                  <a:pt x="40341" y="2070847"/>
                </a:cubicBezTo>
                <a:cubicBezTo>
                  <a:pt x="44823" y="2187388"/>
                  <a:pt x="42902" y="2304352"/>
                  <a:pt x="53788" y="2420470"/>
                </a:cubicBezTo>
                <a:cubicBezTo>
                  <a:pt x="56434" y="2448695"/>
                  <a:pt x="64958" y="2477565"/>
                  <a:pt x="80683" y="2501153"/>
                </a:cubicBezTo>
                <a:cubicBezTo>
                  <a:pt x="200075" y="2680242"/>
                  <a:pt x="28236" y="2414816"/>
                  <a:pt x="121024" y="2581835"/>
                </a:cubicBezTo>
                <a:cubicBezTo>
                  <a:pt x="136721" y="2610090"/>
                  <a:pt x="174812" y="2662517"/>
                  <a:pt x="174812" y="2662517"/>
                </a:cubicBezTo>
                <a:cubicBezTo>
                  <a:pt x="179294" y="2675964"/>
                  <a:pt x="181920" y="2690181"/>
                  <a:pt x="188259" y="2702859"/>
                </a:cubicBezTo>
                <a:cubicBezTo>
                  <a:pt x="195486" y="2717314"/>
                  <a:pt x="208787" y="2728345"/>
                  <a:pt x="215153" y="2743200"/>
                </a:cubicBezTo>
                <a:cubicBezTo>
                  <a:pt x="222433" y="2760187"/>
                  <a:pt x="223523" y="2779218"/>
                  <a:pt x="228600" y="2796988"/>
                </a:cubicBezTo>
                <a:cubicBezTo>
                  <a:pt x="232494" y="2810617"/>
                  <a:pt x="237565" y="2823882"/>
                  <a:pt x="242047" y="2837329"/>
                </a:cubicBezTo>
                <a:cubicBezTo>
                  <a:pt x="237565" y="2882153"/>
                  <a:pt x="236006" y="2927366"/>
                  <a:pt x="228600" y="2971800"/>
                </a:cubicBezTo>
                <a:cubicBezTo>
                  <a:pt x="222523" y="3008259"/>
                  <a:pt x="201706" y="3079376"/>
                  <a:pt x="201706" y="3079376"/>
                </a:cubicBezTo>
                <a:cubicBezTo>
                  <a:pt x="206188" y="3146611"/>
                  <a:pt x="204075" y="3214614"/>
                  <a:pt x="215153" y="3281082"/>
                </a:cubicBezTo>
                <a:cubicBezTo>
                  <a:pt x="217810" y="3297023"/>
                  <a:pt x="231701" y="3309008"/>
                  <a:pt x="242047" y="3321423"/>
                </a:cubicBezTo>
                <a:cubicBezTo>
                  <a:pt x="263289" y="3346914"/>
                  <a:pt x="292508" y="3373548"/>
                  <a:pt x="322730" y="3388659"/>
                </a:cubicBezTo>
                <a:cubicBezTo>
                  <a:pt x="335408" y="3394998"/>
                  <a:pt x="350393" y="3395767"/>
                  <a:pt x="363071" y="3402106"/>
                </a:cubicBezTo>
                <a:cubicBezTo>
                  <a:pt x="467341" y="3454241"/>
                  <a:pt x="342355" y="3408648"/>
                  <a:pt x="443753" y="3442447"/>
                </a:cubicBezTo>
                <a:cubicBezTo>
                  <a:pt x="452890" y="3454629"/>
                  <a:pt x="501157" y="3516913"/>
                  <a:pt x="510988" y="3536576"/>
                </a:cubicBezTo>
                <a:cubicBezTo>
                  <a:pt x="517327" y="3549254"/>
                  <a:pt x="518851" y="3563889"/>
                  <a:pt x="524435" y="3576917"/>
                </a:cubicBezTo>
                <a:cubicBezTo>
                  <a:pt x="532332" y="3595342"/>
                  <a:pt x="542365" y="3612776"/>
                  <a:pt x="551330" y="3630706"/>
                </a:cubicBezTo>
                <a:cubicBezTo>
                  <a:pt x="555812" y="3648635"/>
                  <a:pt x="559700" y="3666724"/>
                  <a:pt x="564777" y="3684494"/>
                </a:cubicBezTo>
                <a:cubicBezTo>
                  <a:pt x="568671" y="3698123"/>
                  <a:pt x="576880" y="3710724"/>
                  <a:pt x="578224" y="3724835"/>
                </a:cubicBezTo>
                <a:cubicBezTo>
                  <a:pt x="604214" y="3997734"/>
                  <a:pt x="523892" y="3916047"/>
                  <a:pt x="645459" y="4007223"/>
                </a:cubicBezTo>
                <a:cubicBezTo>
                  <a:pt x="649941" y="4020670"/>
                  <a:pt x="648883" y="4037541"/>
                  <a:pt x="658906" y="4047564"/>
                </a:cubicBezTo>
                <a:cubicBezTo>
                  <a:pt x="681762" y="4070420"/>
                  <a:pt x="739588" y="4101353"/>
                  <a:pt x="739588" y="4101353"/>
                </a:cubicBezTo>
                <a:lnTo>
                  <a:pt x="766483" y="4182035"/>
                </a:lnTo>
                <a:cubicBezTo>
                  <a:pt x="770965" y="4195482"/>
                  <a:pt x="769907" y="4212353"/>
                  <a:pt x="779930" y="4222376"/>
                </a:cubicBezTo>
                <a:lnTo>
                  <a:pt x="820271" y="4262717"/>
                </a:lnTo>
                <a:cubicBezTo>
                  <a:pt x="841304" y="4304783"/>
                  <a:pt x="846619" y="4329589"/>
                  <a:pt x="887506" y="4356847"/>
                </a:cubicBezTo>
                <a:cubicBezTo>
                  <a:pt x="899300" y="4364710"/>
                  <a:pt x="914400" y="4365812"/>
                  <a:pt x="927847" y="4370294"/>
                </a:cubicBezTo>
                <a:cubicBezTo>
                  <a:pt x="941294" y="4365812"/>
                  <a:pt x="954437" y="4360285"/>
                  <a:pt x="968188" y="4356847"/>
                </a:cubicBezTo>
                <a:cubicBezTo>
                  <a:pt x="990361" y="4351304"/>
                  <a:pt x="1019262" y="4359562"/>
                  <a:pt x="1035424" y="4343400"/>
                </a:cubicBezTo>
                <a:lnTo>
                  <a:pt x="1035424" y="4289611"/>
                </a:ln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Szövegdoboz 21"/>
          <p:cNvSpPr txBox="1"/>
          <p:nvPr/>
        </p:nvSpPr>
        <p:spPr>
          <a:xfrm>
            <a:off x="8103679" y="2148555"/>
            <a:ext cx="4157998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/>
              <a:t>bakteriális és gomba nyálkaanyag </a:t>
            </a:r>
          </a:p>
          <a:p>
            <a:r>
              <a:rPr lang="hu-HU" b="1" dirty="0"/>
              <a:t>(</a:t>
            </a:r>
            <a:r>
              <a:rPr lang="hu-HU" b="1" dirty="0" err="1"/>
              <a:t>exopoliszacharidok</a:t>
            </a:r>
            <a:r>
              <a:rPr lang="hu-HU" b="1" dirty="0"/>
              <a:t>, </a:t>
            </a:r>
            <a:r>
              <a:rPr lang="hu-HU" b="1" dirty="0" err="1"/>
              <a:t>glomalin</a:t>
            </a:r>
            <a:r>
              <a:rPr lang="hu-HU" b="1" dirty="0"/>
              <a:t>, stb.) 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3564765" y="3880250"/>
            <a:ext cx="1536584" cy="26161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100" dirty="0"/>
              <a:t>gyökérszőr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4205171" y="5779473"/>
            <a:ext cx="113181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100" dirty="0"/>
              <a:t>gyökérsapka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8341389" y="5441023"/>
            <a:ext cx="1549309" cy="26161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hu-HU" sz="1100" dirty="0"/>
              <a:t>növényi nyálka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7947883" y="4248908"/>
            <a:ext cx="210436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100" dirty="0"/>
              <a:t>szállító edénynyalábok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8126505" y="3798881"/>
            <a:ext cx="154930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100" dirty="0"/>
              <a:t>bőrszövet</a:t>
            </a:r>
          </a:p>
        </p:txBody>
      </p:sp>
      <p:cxnSp>
        <p:nvCxnSpPr>
          <p:cNvPr id="30" name="Egyenes összekötő nyíllal 29"/>
          <p:cNvCxnSpPr/>
          <p:nvPr/>
        </p:nvCxnSpPr>
        <p:spPr>
          <a:xfrm>
            <a:off x="3025588" y="1812399"/>
            <a:ext cx="25549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/>
          <p:nvPr/>
        </p:nvCxnSpPr>
        <p:spPr>
          <a:xfrm>
            <a:off x="2868064" y="2918012"/>
            <a:ext cx="856771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zövegdoboz 32"/>
          <p:cNvSpPr txBox="1"/>
          <p:nvPr/>
        </p:nvSpPr>
        <p:spPr>
          <a:xfrm>
            <a:off x="5773221" y="1462943"/>
            <a:ext cx="15493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gyökér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369983" y="1676421"/>
            <a:ext cx="2389565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b="1" dirty="0"/>
              <a:t>gyökérfelszín (</a:t>
            </a:r>
            <a:r>
              <a:rPr lang="hu-HU" b="1" dirty="0" err="1"/>
              <a:t>rizoplán</a:t>
            </a:r>
            <a:r>
              <a:rPr lang="hu-HU" b="1" dirty="0"/>
              <a:t>)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355865" y="2842926"/>
            <a:ext cx="3310345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/>
              <a:t>gyökér környezet (rizoszféra)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3823761" y="3369783"/>
            <a:ext cx="1782071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err="1"/>
              <a:t>endorizoszféra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110092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6546971"/>
            <a:ext cx="34220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/>
              <a:t>https://www.youtube.com/watch?v=oBTqOMzXZAo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1020662" y="6347935"/>
            <a:ext cx="1030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39.04-től</a:t>
            </a:r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666162" y="466183"/>
            <a:ext cx="10869705" cy="5881752"/>
            <a:chOff x="666162" y="466183"/>
            <a:chExt cx="10869705" cy="5881752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88491" y="1119699"/>
              <a:ext cx="9032171" cy="5228236"/>
            </a:xfrm>
            <a:prstGeom prst="rect">
              <a:avLst/>
            </a:prstGeom>
          </p:spPr>
        </p:pic>
        <p:sp>
          <p:nvSpPr>
            <p:cNvPr id="14" name="Téglalap 13"/>
            <p:cNvSpPr/>
            <p:nvPr/>
          </p:nvSpPr>
          <p:spPr>
            <a:xfrm>
              <a:off x="666162" y="466183"/>
              <a:ext cx="10869705" cy="646331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b="1" dirty="0"/>
                <a:t>James F. White – </a:t>
              </a:r>
              <a:r>
                <a:rPr lang="hu-HU" b="1" dirty="0"/>
                <a:t>A növények hogyan táplálkoznak a mikroorganizmusokból (2018)</a:t>
              </a:r>
            </a:p>
            <a:p>
              <a:pPr algn="ctr"/>
              <a:r>
                <a:rPr lang="hu-HU" b="1" dirty="0"/>
                <a:t>Gyökér evés, gyökér étkezés = </a:t>
              </a:r>
              <a:r>
                <a:rPr lang="hu-HU" b="1" dirty="0" err="1"/>
                <a:t>rizofágia</a:t>
              </a:r>
              <a:endParaRPr lang="en-US" b="1" dirty="0"/>
            </a:p>
          </p:txBody>
        </p:sp>
      </p:grpSp>
      <p:sp>
        <p:nvSpPr>
          <p:cNvPr id="5" name="Szövegdoboz 4"/>
          <p:cNvSpPr txBox="1"/>
          <p:nvPr/>
        </p:nvSpPr>
        <p:spPr>
          <a:xfrm>
            <a:off x="2794339" y="1680882"/>
            <a:ext cx="5654881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500" b="1" dirty="0"/>
              <a:t>Cirkuláló </a:t>
            </a:r>
            <a:r>
              <a:rPr lang="hu-HU" sz="1500" b="1" i="1" dirty="0" err="1"/>
              <a:t>Pseudomonas</a:t>
            </a:r>
            <a:r>
              <a:rPr lang="hu-HU" sz="1500" b="1" i="1" dirty="0"/>
              <a:t> </a:t>
            </a:r>
            <a:r>
              <a:rPr lang="hu-HU" sz="1500" b="1" dirty="0"/>
              <a:t>baktériumok a gyökérszőr belsejében (videó)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429741" y="4014408"/>
            <a:ext cx="7884154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500" b="1" dirty="0"/>
              <a:t>Nyilak mutatják a baktériumokat a gyökérszőr </a:t>
            </a:r>
            <a:r>
              <a:rPr lang="hu-HU" sz="1500" b="1" dirty="0" err="1"/>
              <a:t>periplazmájában</a:t>
            </a:r>
            <a:r>
              <a:rPr lang="hu-HU" sz="1500" b="1" dirty="0"/>
              <a:t> (festett, mikroszkópos felvétel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22297" y="2945393"/>
            <a:ext cx="1290481" cy="64633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hu-HU" b="1" dirty="0"/>
              <a:t>paradicsom</a:t>
            </a:r>
          </a:p>
          <a:p>
            <a:r>
              <a:rPr lang="hu-HU" b="1" dirty="0"/>
              <a:t>gyökérszőr </a:t>
            </a:r>
          </a:p>
        </p:txBody>
      </p:sp>
    </p:spTree>
    <p:extLst>
      <p:ext uri="{BB962C8B-B14F-4D97-AF65-F5344CB8AC3E}">
        <p14:creationId xmlns:p14="http://schemas.microsoft.com/office/powerpoint/2010/main" val="1465507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TqOMzXZA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4692" y="217674"/>
            <a:ext cx="11159566" cy="627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59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89517" y="877652"/>
            <a:ext cx="5042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https://www.youtube.com/watch?v=oBTqOMzXZAo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035424" y="200361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39.04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143000" y="3065929"/>
            <a:ext cx="44275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Beszúrás</a:t>
            </a:r>
          </a:p>
          <a:p>
            <a:r>
              <a:rPr lang="hu-HU" dirty="0"/>
              <a:t>Video</a:t>
            </a:r>
          </a:p>
          <a:p>
            <a:r>
              <a:rPr lang="hu-HU" dirty="0"/>
              <a:t>Link bemásolása, elmenni nyíllal a link végére</a:t>
            </a:r>
          </a:p>
          <a:p>
            <a:r>
              <a:rPr lang="hu-HU" dirty="0"/>
              <a:t>Enter</a:t>
            </a:r>
          </a:p>
          <a:p>
            <a:r>
              <a:rPr lang="hu-HU" dirty="0"/>
              <a:t>Ikonra 2x kattint</a:t>
            </a:r>
          </a:p>
          <a:p>
            <a:r>
              <a:rPr lang="hu-HU" dirty="0"/>
              <a:t>Jobb egér minta</a:t>
            </a:r>
          </a:p>
          <a:p>
            <a:r>
              <a:rPr lang="hu-HU" dirty="0"/>
              <a:t>lejátszás</a:t>
            </a:r>
          </a:p>
        </p:txBody>
      </p:sp>
    </p:spTree>
    <p:extLst>
      <p:ext uri="{BB962C8B-B14F-4D97-AF65-F5344CB8AC3E}">
        <p14:creationId xmlns:p14="http://schemas.microsoft.com/office/powerpoint/2010/main" val="4294167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253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9" y="1062319"/>
            <a:ext cx="3948312" cy="329367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034" y="1062319"/>
            <a:ext cx="3820806" cy="360988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419" y="1188138"/>
            <a:ext cx="3935438" cy="3358243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9999" y="6488668"/>
            <a:ext cx="28793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/>
              <a:t>https://www.mdpi.com/2076-2607/6/3/95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8446395" y="4787153"/>
            <a:ext cx="3645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/>
              <a:t>Bacillus </a:t>
            </a:r>
            <a:r>
              <a:rPr lang="hu-HU" i="1" dirty="0" err="1"/>
              <a:t>amyloliquefaciens</a:t>
            </a:r>
            <a:r>
              <a:rPr lang="hu-HU" i="1" dirty="0"/>
              <a:t> </a:t>
            </a:r>
            <a:r>
              <a:rPr lang="hu-HU" dirty="0"/>
              <a:t>baktérium</a:t>
            </a:r>
          </a:p>
          <a:p>
            <a:r>
              <a:rPr lang="hu-HU" dirty="0"/>
              <a:t>csillagpázsit gyökérszőrben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57970" y="4519664"/>
            <a:ext cx="3002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err="1"/>
              <a:t>Micrococcus</a:t>
            </a:r>
            <a:r>
              <a:rPr lang="hu-HU" i="1" dirty="0"/>
              <a:t> </a:t>
            </a:r>
            <a:r>
              <a:rPr lang="hu-HU" i="1" dirty="0" err="1"/>
              <a:t>luteus</a:t>
            </a:r>
            <a:r>
              <a:rPr lang="hu-HU" i="1" dirty="0"/>
              <a:t> </a:t>
            </a:r>
            <a:r>
              <a:rPr lang="hu-HU" dirty="0"/>
              <a:t>baktérium</a:t>
            </a:r>
          </a:p>
          <a:p>
            <a:r>
              <a:rPr lang="hu-HU" dirty="0"/>
              <a:t>csillagpázsit gyökérszőrben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601352" y="4787152"/>
            <a:ext cx="3002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err="1"/>
              <a:t>Micrococcus</a:t>
            </a:r>
            <a:r>
              <a:rPr lang="hu-HU" i="1" dirty="0"/>
              <a:t> </a:t>
            </a:r>
            <a:r>
              <a:rPr lang="hu-HU" i="1" dirty="0" err="1"/>
              <a:t>luteus</a:t>
            </a:r>
            <a:r>
              <a:rPr lang="hu-HU" i="1" dirty="0"/>
              <a:t> </a:t>
            </a:r>
            <a:r>
              <a:rPr lang="hu-HU" dirty="0"/>
              <a:t>baktérium</a:t>
            </a:r>
          </a:p>
          <a:p>
            <a:r>
              <a:rPr lang="hu-HU" dirty="0"/>
              <a:t>paradicsom gyökérszőrben</a:t>
            </a:r>
          </a:p>
        </p:txBody>
      </p:sp>
    </p:spTree>
    <p:extLst>
      <p:ext uri="{BB962C8B-B14F-4D97-AF65-F5344CB8AC3E}">
        <p14:creationId xmlns:p14="http://schemas.microsoft.com/office/powerpoint/2010/main" val="2594359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347"/>
            <a:ext cx="4804012" cy="685465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489282" y="1426800"/>
            <a:ext cx="32044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b="1" dirty="0"/>
              <a:t>folyamatos talajtakarás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489282" y="1878091"/>
            <a:ext cx="33028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b="1" dirty="0"/>
              <a:t>minimális talajbolygatás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489282" y="3019848"/>
            <a:ext cx="3953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b="1" dirty="0"/>
              <a:t>növényi diverzitás, vetésforgó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482874" y="2237735"/>
            <a:ext cx="43078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b="1" dirty="0"/>
              <a:t>élő növények, gyökerek a lehető </a:t>
            </a:r>
          </a:p>
          <a:p>
            <a:r>
              <a:rPr lang="hu-HU" sz="2200" b="1" dirty="0"/>
              <a:t>     </a:t>
            </a:r>
            <a:r>
              <a:rPr lang="hu-HU" sz="2200" b="1" dirty="0" err="1"/>
              <a:t>leghosszzabb</a:t>
            </a:r>
            <a:r>
              <a:rPr lang="hu-HU" sz="2200" b="1" dirty="0"/>
              <a:t> ideig a talajban 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6489282" y="3495211"/>
            <a:ext cx="33801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b="1" dirty="0"/>
              <a:t>állatállomány, legeltetés </a:t>
            </a:r>
          </a:p>
        </p:txBody>
      </p:sp>
      <p:sp>
        <p:nvSpPr>
          <p:cNvPr id="2" name="Téglalap 1"/>
          <p:cNvSpPr/>
          <p:nvPr/>
        </p:nvSpPr>
        <p:spPr>
          <a:xfrm>
            <a:off x="8915057" y="6565425"/>
            <a:ext cx="33025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dirty="0"/>
              <a:t>https://talajreform.hu/tudasbazis/talajegeszseg-5-alapelve/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6991485" y="4900448"/>
            <a:ext cx="3574825" cy="52322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hu-HU" sz="2800" b="1" dirty="0"/>
              <a:t>Köszönöm a figyelmet!</a:t>
            </a:r>
          </a:p>
        </p:txBody>
      </p:sp>
      <p:sp>
        <p:nvSpPr>
          <p:cNvPr id="11" name="Téglalap 10"/>
          <p:cNvSpPr/>
          <p:nvPr/>
        </p:nvSpPr>
        <p:spPr>
          <a:xfrm>
            <a:off x="5184886" y="349239"/>
            <a:ext cx="5988947" cy="892552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hu-HU" sz="2600" b="1" dirty="0"/>
              <a:t>Tennivalók </a:t>
            </a:r>
          </a:p>
          <a:p>
            <a:r>
              <a:rPr lang="hu-HU" sz="2600" b="1" dirty="0"/>
              <a:t>az egészséges talajszerkezet megőrzéséért</a:t>
            </a:r>
          </a:p>
        </p:txBody>
      </p:sp>
    </p:spTree>
    <p:extLst>
      <p:ext uri="{BB962C8B-B14F-4D97-AF65-F5344CB8AC3E}">
        <p14:creationId xmlns:p14="http://schemas.microsoft.com/office/powerpoint/2010/main" val="282784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9252837" y="6643688"/>
            <a:ext cx="29289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800" b="1" dirty="0"/>
              <a:t>http://mycropsubstrate.drupalgardens.com/content/amfs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093" y="422098"/>
            <a:ext cx="3720213" cy="613068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126" y="1221443"/>
            <a:ext cx="4714875" cy="314325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256730" y="422098"/>
            <a:ext cx="4014112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b="1" dirty="0"/>
              <a:t>A </a:t>
            </a:r>
            <a:r>
              <a:rPr lang="hu-HU" sz="2400" b="1" dirty="0" err="1"/>
              <a:t>mikorrhiza</a:t>
            </a:r>
            <a:r>
              <a:rPr lang="hu-HU" sz="2400" b="1" dirty="0"/>
              <a:t> – gombás gyökér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887126" y="4617467"/>
            <a:ext cx="3869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Két fő ellenségük: </a:t>
            </a:r>
          </a:p>
          <a:p>
            <a:r>
              <a:rPr lang="hu-HU" b="1" dirty="0"/>
              <a:t>	a rendszeres talaj bolygatás </a:t>
            </a:r>
          </a:p>
          <a:p>
            <a:r>
              <a:rPr lang="hu-HU" b="1" dirty="0"/>
              <a:t>	kemikáliák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124496"/>
            <a:ext cx="2977835" cy="73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58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Csoportba foglalás 15"/>
          <p:cNvGrpSpPr/>
          <p:nvPr/>
        </p:nvGrpSpPr>
        <p:grpSpPr>
          <a:xfrm>
            <a:off x="468244" y="981998"/>
            <a:ext cx="6096000" cy="4148540"/>
            <a:chOff x="78279" y="672716"/>
            <a:chExt cx="6096000" cy="4148540"/>
          </a:xfrm>
        </p:grpSpPr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523" y="1479540"/>
              <a:ext cx="5947756" cy="3341716"/>
            </a:xfrm>
            <a:prstGeom prst="rect">
              <a:avLst/>
            </a:prstGeom>
          </p:spPr>
        </p:pic>
        <p:sp>
          <p:nvSpPr>
            <p:cNvPr id="5" name="Szövegdoboz 4"/>
            <p:cNvSpPr txBox="1"/>
            <p:nvPr/>
          </p:nvSpPr>
          <p:spPr>
            <a:xfrm>
              <a:off x="1422916" y="672716"/>
              <a:ext cx="2618474" cy="369332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hu-HU" b="1" dirty="0" err="1"/>
                <a:t>arbuszkuláris</a:t>
              </a:r>
              <a:r>
                <a:rPr lang="hu-HU" b="1" dirty="0"/>
                <a:t> </a:t>
              </a:r>
              <a:r>
                <a:rPr lang="hu-HU" b="1" dirty="0" err="1"/>
                <a:t>mikorrhizák</a:t>
              </a:r>
              <a:endParaRPr lang="hu-HU" b="1" dirty="0"/>
            </a:p>
          </p:txBody>
        </p:sp>
        <p:sp>
          <p:nvSpPr>
            <p:cNvPr id="4" name="Szövegdoboz 3"/>
            <p:cNvSpPr txBox="1"/>
            <p:nvPr/>
          </p:nvSpPr>
          <p:spPr>
            <a:xfrm>
              <a:off x="226523" y="2812463"/>
              <a:ext cx="4653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/>
                <a:t>talaj</a:t>
              </a:r>
            </a:p>
          </p:txBody>
        </p:sp>
        <p:sp>
          <p:nvSpPr>
            <p:cNvPr id="6" name="Szövegdoboz 5"/>
            <p:cNvSpPr txBox="1"/>
            <p:nvPr/>
          </p:nvSpPr>
          <p:spPr>
            <a:xfrm>
              <a:off x="78279" y="3089462"/>
              <a:ext cx="6131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/>
                <a:t>gyökér</a:t>
              </a:r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884179" y="1676025"/>
              <a:ext cx="53873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/>
                <a:t>spóra</a:t>
              </a:r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1680517" y="1672795"/>
              <a:ext cx="211808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/>
                <a:t>gombafonal hálózat a talajban</a:t>
              </a:r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3953921" y="1949794"/>
              <a:ext cx="62401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/>
                <a:t>gomba</a:t>
              </a:r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3953921" y="4080211"/>
              <a:ext cx="6513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/>
                <a:t>növény</a:t>
              </a:r>
            </a:p>
          </p:txBody>
        </p:sp>
        <p:sp>
          <p:nvSpPr>
            <p:cNvPr id="11" name="Szövegdoboz 10"/>
            <p:cNvSpPr txBox="1"/>
            <p:nvPr/>
          </p:nvSpPr>
          <p:spPr>
            <a:xfrm rot="16200000">
              <a:off x="3692312" y="2858629"/>
              <a:ext cx="12610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/>
                <a:t>ásványi anyagok,</a:t>
              </a:r>
            </a:p>
            <a:p>
              <a:r>
                <a:rPr lang="hu-HU" sz="1200" b="1" dirty="0"/>
                <a:t>víz</a:t>
              </a:r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4854388" y="2997128"/>
              <a:ext cx="104156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/>
                <a:t>szénhidrátok,</a:t>
              </a:r>
            </a:p>
            <a:p>
              <a:r>
                <a:rPr lang="hu-HU" sz="1200" b="1" dirty="0" err="1"/>
                <a:t>lipidek</a:t>
              </a:r>
              <a:endParaRPr lang="hu-HU" sz="1200" b="1" dirty="0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2605026" y="4312565"/>
              <a:ext cx="134889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/>
                <a:t>érett </a:t>
              </a:r>
              <a:r>
                <a:rPr lang="hu-HU" sz="1200" b="1" dirty="0" err="1"/>
                <a:t>arbuszkulum</a:t>
              </a:r>
              <a:endParaRPr lang="hu-HU" sz="1200" b="1" dirty="0"/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510582" y="4312564"/>
              <a:ext cx="136498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/>
                <a:t>fiatal </a:t>
              </a:r>
              <a:r>
                <a:rPr lang="hu-HU" sz="1200" b="1" dirty="0" err="1"/>
                <a:t>arbuszkulum</a:t>
              </a:r>
              <a:endParaRPr lang="hu-HU" sz="1200" b="1" dirty="0"/>
            </a:p>
          </p:txBody>
        </p:sp>
      </p:grpSp>
      <p:pic>
        <p:nvPicPr>
          <p:cNvPr id="17" name="Kép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78" y="4357210"/>
            <a:ext cx="3642975" cy="2185785"/>
          </a:xfrm>
          <a:prstGeom prst="rect">
            <a:avLst/>
          </a:prstGeom>
        </p:spPr>
      </p:pic>
      <p:sp>
        <p:nvSpPr>
          <p:cNvPr id="18" name="Téglalap 17"/>
          <p:cNvSpPr/>
          <p:nvPr/>
        </p:nvSpPr>
        <p:spPr>
          <a:xfrm>
            <a:off x="11043" y="655301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200" dirty="0"/>
              <a:t>https://www.soilquality.org.au/factsheets/arbuscular-mycorrhizas-s-a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1935" y="549644"/>
            <a:ext cx="4178300" cy="3354297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4165" y="-43742"/>
            <a:ext cx="2977835" cy="73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94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347"/>
            <a:ext cx="4804012" cy="685465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408600" y="3107683"/>
            <a:ext cx="32044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b="1" dirty="0"/>
              <a:t>folyamatos talajtakarás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408600" y="3558974"/>
            <a:ext cx="33028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b="1" dirty="0"/>
              <a:t>minimális talajbolygatás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408600" y="4700731"/>
            <a:ext cx="3953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b="1" dirty="0"/>
              <a:t>növényi diverzitás, vetésforgó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402192" y="3918618"/>
            <a:ext cx="3840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b="1" dirty="0"/>
              <a:t>élő gyökerek a lehető </a:t>
            </a:r>
          </a:p>
          <a:p>
            <a:r>
              <a:rPr lang="hu-HU" sz="2200" b="1" dirty="0"/>
              <a:t>     leghosszabb ideig a talajban 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6408600" y="5176094"/>
            <a:ext cx="33801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b="1" dirty="0"/>
              <a:t>állatállomány, legeltetés </a:t>
            </a:r>
          </a:p>
        </p:txBody>
      </p:sp>
      <p:sp>
        <p:nvSpPr>
          <p:cNvPr id="9" name="Téglalap 8"/>
          <p:cNvSpPr/>
          <p:nvPr/>
        </p:nvSpPr>
        <p:spPr>
          <a:xfrm>
            <a:off x="5328083" y="1747513"/>
            <a:ext cx="5988947" cy="892552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hu-HU" sz="2600" b="1" dirty="0"/>
              <a:t>Tennivalók </a:t>
            </a:r>
          </a:p>
          <a:p>
            <a:r>
              <a:rPr lang="hu-HU" sz="2600" b="1" dirty="0"/>
              <a:t>az egészséges talajszerkezet megőrzéséért</a:t>
            </a:r>
          </a:p>
        </p:txBody>
      </p:sp>
      <p:sp>
        <p:nvSpPr>
          <p:cNvPr id="2" name="Téglalap 1"/>
          <p:cNvSpPr/>
          <p:nvPr/>
        </p:nvSpPr>
        <p:spPr>
          <a:xfrm>
            <a:off x="8915057" y="6565425"/>
            <a:ext cx="33025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dirty="0"/>
              <a:t>https://talajreform.hu/tudasbazis/talajegeszseg-5-alapelve/</a:t>
            </a:r>
          </a:p>
        </p:txBody>
      </p:sp>
      <p:sp>
        <p:nvSpPr>
          <p:cNvPr id="11" name="Téglalap 10"/>
          <p:cNvSpPr/>
          <p:nvPr/>
        </p:nvSpPr>
        <p:spPr>
          <a:xfrm>
            <a:off x="5383925" y="6663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A talajegészség 5 alapelvét az Egyesült Államokban fogalmazták meg és alkalmazzák egyfajta krédóként. (</a:t>
            </a:r>
            <a:r>
              <a:rPr lang="hu-HU" dirty="0" err="1"/>
              <a:t>talajreform.hu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17154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73" y="1637241"/>
            <a:ext cx="6335938" cy="4405339"/>
          </a:xfrm>
          <a:prstGeom prst="rect">
            <a:avLst/>
          </a:prstGeom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573264" y="349820"/>
            <a:ext cx="5478808" cy="430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200" b="1" dirty="0"/>
              <a:t>Mivel tud segíteni a </a:t>
            </a:r>
            <a:r>
              <a:rPr lang="hu-HU" sz="2200" b="1" dirty="0" err="1"/>
              <a:t>mikorrhiza</a:t>
            </a:r>
            <a:r>
              <a:rPr lang="hu-HU" sz="2200" b="1" dirty="0"/>
              <a:t> </a:t>
            </a:r>
            <a:r>
              <a:rPr lang="hu-HU" sz="2200" b="1" dirty="0" err="1"/>
              <a:t>a</a:t>
            </a:r>
            <a:r>
              <a:rPr lang="hu-HU" sz="2200" b="1" dirty="0"/>
              <a:t> növénynek?</a:t>
            </a:r>
          </a:p>
        </p:txBody>
      </p:sp>
      <p:grpSp>
        <p:nvGrpSpPr>
          <p:cNvPr id="6" name="Csoportba foglalás 5"/>
          <p:cNvGrpSpPr/>
          <p:nvPr/>
        </p:nvGrpSpPr>
        <p:grpSpPr>
          <a:xfrm>
            <a:off x="2948264" y="2194253"/>
            <a:ext cx="8667938" cy="1645658"/>
            <a:chOff x="2954759" y="2740688"/>
            <a:chExt cx="8667938" cy="1645658"/>
          </a:xfrm>
        </p:grpSpPr>
        <p:sp>
          <p:nvSpPr>
            <p:cNvPr id="4" name="Szövegdoboz 3"/>
            <p:cNvSpPr txBox="1"/>
            <p:nvPr/>
          </p:nvSpPr>
          <p:spPr>
            <a:xfrm>
              <a:off x="2954759" y="2740688"/>
              <a:ext cx="21989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hu-HU" b="1" dirty="0"/>
                <a:t>tápanyag szállítás </a:t>
              </a:r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2954759" y="3059770"/>
              <a:ext cx="402353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hu-HU" b="1" dirty="0"/>
                <a:t>növekedés serkentés, termésnövelés</a:t>
              </a:r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2954759" y="3378852"/>
              <a:ext cx="42133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hu-HU" b="1" dirty="0"/>
                <a:t>talajszerkezet  és </a:t>
              </a:r>
              <a:r>
                <a:rPr lang="hu-HU" b="1" dirty="0" err="1"/>
                <a:t>-termékenység</a:t>
              </a:r>
              <a:r>
                <a:rPr lang="hu-HU" b="1" dirty="0"/>
                <a:t> javítás</a:t>
              </a:r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2963403" y="3697934"/>
              <a:ext cx="503054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hu-HU" b="1" dirty="0"/>
                <a:t>abiotikus stressz tűrés javítás, pl. szárazságtűrés</a:t>
              </a:r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2963403" y="4017014"/>
              <a:ext cx="8659294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hu-HU" b="1" dirty="0"/>
                <a:t>kórokozók elleni védelem (</a:t>
              </a:r>
              <a:r>
                <a:rPr lang="hu-HU" b="1" dirty="0" err="1"/>
                <a:t>mikorrhiza</a:t>
              </a:r>
              <a:r>
                <a:rPr lang="hu-HU" b="1" dirty="0"/>
                <a:t> indukált rezisztencia), pl. palántadőlés kórokozói</a:t>
              </a:r>
            </a:p>
          </p:txBody>
        </p:sp>
      </p:grpSp>
      <p:sp>
        <p:nvSpPr>
          <p:cNvPr id="11" name="Szövegdoboz 10"/>
          <p:cNvSpPr txBox="1"/>
          <p:nvPr/>
        </p:nvSpPr>
        <p:spPr>
          <a:xfrm>
            <a:off x="7286555" y="1455589"/>
            <a:ext cx="4199932" cy="120032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hu-HU" b="1" dirty="0"/>
              <a:t>A gombafonal (</a:t>
            </a:r>
            <a:r>
              <a:rPr lang="hu-HU" b="1" dirty="0" err="1"/>
              <a:t>hifa</a:t>
            </a:r>
            <a:r>
              <a:rPr lang="hu-HU" b="1" dirty="0"/>
              <a:t>)  tömeggel megnövelt </a:t>
            </a:r>
          </a:p>
          <a:p>
            <a:r>
              <a:rPr lang="hu-HU" b="1" dirty="0"/>
              <a:t>felszívó felület</a:t>
            </a:r>
          </a:p>
          <a:p>
            <a:r>
              <a:rPr lang="hu-HU" b="1" dirty="0"/>
              <a:t>többszörös mennyiségű tápanyagot </a:t>
            </a:r>
          </a:p>
          <a:p>
            <a:r>
              <a:rPr lang="hu-HU" b="1" dirty="0"/>
              <a:t>és vizet képes eljuttatni a növénynek.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7286555" y="369700"/>
            <a:ext cx="3585405" cy="64633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hu-HU" b="1" dirty="0"/>
              <a:t>Óriási szerepe van a stabil, vízálló,</a:t>
            </a:r>
          </a:p>
          <a:p>
            <a:r>
              <a:rPr lang="hu-HU" b="1" dirty="0"/>
              <a:t>porózus aggregátumok képzésében.</a:t>
            </a:r>
          </a:p>
        </p:txBody>
      </p:sp>
      <p:sp>
        <p:nvSpPr>
          <p:cNvPr id="13" name="Téglalap 12"/>
          <p:cNvSpPr/>
          <p:nvPr/>
        </p:nvSpPr>
        <p:spPr>
          <a:xfrm>
            <a:off x="2528047" y="1894108"/>
            <a:ext cx="4316506" cy="372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7624948" y="5182200"/>
            <a:ext cx="1491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hagyma</a:t>
            </a:r>
          </a:p>
          <a:p>
            <a:r>
              <a:rPr lang="hu-HU" b="1" dirty="0"/>
              <a:t>káposztafélék</a:t>
            </a:r>
          </a:p>
        </p:txBody>
      </p:sp>
    </p:spTree>
    <p:extLst>
      <p:ext uri="{BB962C8B-B14F-4D97-AF65-F5344CB8AC3E}">
        <p14:creationId xmlns:p14="http://schemas.microsoft.com/office/powerpoint/2010/main" val="1480499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347"/>
            <a:ext cx="4804012" cy="685465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489282" y="1426800"/>
            <a:ext cx="32044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b="1" dirty="0"/>
              <a:t>folyamatos talajtakarás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489282" y="1878091"/>
            <a:ext cx="33028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b="1" dirty="0"/>
              <a:t>minimális talajbolygatás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489282" y="3019848"/>
            <a:ext cx="3953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b="1" dirty="0"/>
              <a:t>növényi diverzitás, vetésforgó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482874" y="2237735"/>
            <a:ext cx="43078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b="1" dirty="0"/>
              <a:t>élő növények, gyökerek a lehető </a:t>
            </a:r>
          </a:p>
          <a:p>
            <a:r>
              <a:rPr lang="hu-HU" sz="2200" b="1" dirty="0"/>
              <a:t>     </a:t>
            </a:r>
            <a:r>
              <a:rPr lang="hu-HU" sz="2200" b="1" dirty="0" err="1"/>
              <a:t>leghosszzabb</a:t>
            </a:r>
            <a:r>
              <a:rPr lang="hu-HU" sz="2200" b="1" dirty="0"/>
              <a:t> ideig a talajban 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6489282" y="3495211"/>
            <a:ext cx="33801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b="1" dirty="0"/>
              <a:t>állatállomány, legeltetés </a:t>
            </a:r>
          </a:p>
        </p:txBody>
      </p:sp>
      <p:sp>
        <p:nvSpPr>
          <p:cNvPr id="9" name="Téglalap 8"/>
          <p:cNvSpPr/>
          <p:nvPr/>
        </p:nvSpPr>
        <p:spPr>
          <a:xfrm>
            <a:off x="5721252" y="592529"/>
            <a:ext cx="5839355" cy="492443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hu-HU" sz="2600" b="1" dirty="0"/>
              <a:t>A talajegészség megőrzésének 5 alapelve</a:t>
            </a:r>
          </a:p>
        </p:txBody>
      </p:sp>
      <p:sp>
        <p:nvSpPr>
          <p:cNvPr id="2" name="Téglalap 1"/>
          <p:cNvSpPr/>
          <p:nvPr/>
        </p:nvSpPr>
        <p:spPr>
          <a:xfrm>
            <a:off x="8915057" y="6565425"/>
            <a:ext cx="33025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dirty="0"/>
              <a:t>https://talajreform.hu/tudasbazis/talajegeszseg-5-alapelve/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6991485" y="4900448"/>
            <a:ext cx="3574825" cy="52322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hu-HU" sz="2800" b="1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514066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55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516" y="1809678"/>
            <a:ext cx="4068967" cy="4387286"/>
          </a:xfrm>
          <a:prstGeom prst="rect">
            <a:avLst/>
          </a:prstGeom>
        </p:spPr>
      </p:pic>
      <p:sp>
        <p:nvSpPr>
          <p:cNvPr id="23" name="Téglalap 22"/>
          <p:cNvSpPr/>
          <p:nvPr/>
        </p:nvSpPr>
        <p:spPr>
          <a:xfrm>
            <a:off x="0" y="660814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000" dirty="0"/>
              <a:t>http://www.terragro.hu/img/gallery/downloads/biofil_klima_prospektus_2020_A4_web.pdf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482788" y="453491"/>
            <a:ext cx="6300956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b="1" dirty="0"/>
              <a:t>Mitől lesz vízálló és porózus a talaj aggregátum?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881282" y="1029162"/>
            <a:ext cx="2782300" cy="36933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hu-HU" b="1" dirty="0"/>
              <a:t>Maga a talajélet teszi azzá.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719934" y="1949961"/>
            <a:ext cx="4220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/>
              <a:t>mikroaggregátumok</a:t>
            </a:r>
            <a:r>
              <a:rPr lang="hu-HU" b="1" dirty="0"/>
              <a:t>: 20 – 250 mikrométer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6719934" y="2365121"/>
            <a:ext cx="4043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/>
              <a:t>makroaggregátumok</a:t>
            </a:r>
            <a:r>
              <a:rPr lang="hu-HU" b="1" dirty="0"/>
              <a:t>:   &gt;250 mikrométer</a:t>
            </a:r>
          </a:p>
        </p:txBody>
      </p:sp>
    </p:spTree>
    <p:extLst>
      <p:ext uri="{BB962C8B-B14F-4D97-AF65-F5344CB8AC3E}">
        <p14:creationId xmlns:p14="http://schemas.microsoft.com/office/powerpoint/2010/main" val="1299771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4282393" y="1622811"/>
            <a:ext cx="3668953" cy="110799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hu-HU" sz="2200" b="1" dirty="0"/>
              <a:t>- a beszivárgás gyorsítása</a:t>
            </a:r>
          </a:p>
          <a:p>
            <a:r>
              <a:rPr lang="hu-HU" sz="2200" b="1" dirty="0"/>
              <a:t>- a víztartó képesség növelése</a:t>
            </a:r>
          </a:p>
          <a:p>
            <a:r>
              <a:rPr lang="hu-HU" sz="2200" b="1" dirty="0"/>
              <a:t>- a párologtatás csökkentése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494897" y="3748666"/>
            <a:ext cx="7824130" cy="430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200" b="1" dirty="0"/>
              <a:t>Ha nincs víz, a növények nemcsak szomjaznak, hanem éheznek is.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047732" y="4319641"/>
            <a:ext cx="6526338" cy="430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200" b="1" dirty="0"/>
              <a:t>De nem csak a növények, hanem a talaj </a:t>
            </a:r>
            <a:r>
              <a:rPr lang="hu-HU" sz="2200" b="1" dirty="0" err="1"/>
              <a:t>mikrobióta</a:t>
            </a:r>
            <a:r>
              <a:rPr lang="hu-HU" sz="2200" b="1" dirty="0"/>
              <a:t> is. </a:t>
            </a:r>
          </a:p>
        </p:txBody>
      </p:sp>
      <p:sp>
        <p:nvSpPr>
          <p:cNvPr id="2" name="Téglalap 1"/>
          <p:cNvSpPr/>
          <p:nvPr/>
        </p:nvSpPr>
        <p:spPr>
          <a:xfrm>
            <a:off x="709871" y="5678251"/>
            <a:ext cx="6822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talaj </a:t>
            </a:r>
            <a:r>
              <a:rPr lang="hu-HU" b="1" dirty="0" err="1">
                <a:solidFill>
                  <a:srgbClr val="FF0000"/>
                </a:solidFill>
              </a:rPr>
              <a:t>mikrobióta</a:t>
            </a:r>
            <a:r>
              <a:rPr lang="hu-HU" b="1" dirty="0">
                <a:solidFill>
                  <a:srgbClr val="FF0000"/>
                </a:solidFill>
              </a:rPr>
              <a:t>: a mikroorganizmusok teljes életközössége a talajban </a:t>
            </a:r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2424" y="113660"/>
            <a:ext cx="2977835" cy="73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82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346767" y="3533633"/>
            <a:ext cx="3128091" cy="2728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7009" y="2158458"/>
            <a:ext cx="2865003" cy="2334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Közös Mappa\prezentation\Kép1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2" t="74179" r="77180"/>
          <a:stretch/>
        </p:blipFill>
        <p:spPr bwMode="auto">
          <a:xfrm>
            <a:off x="-67586" y="-79716"/>
            <a:ext cx="924672" cy="91711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1080629" y="49195"/>
            <a:ext cx="8849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70AD47">
                    <a:lumMod val="50000"/>
                  </a:srgbClr>
                </a:solidFill>
                <a:latin typeface="Arial Rounded MT Bold" panose="020F0704030504030204" pitchFamily="34" charset="0"/>
              </a:rPr>
              <a:t>Talajszerkezet romlása</a:t>
            </a:r>
          </a:p>
        </p:txBody>
      </p:sp>
      <p:sp>
        <p:nvSpPr>
          <p:cNvPr id="14" name="Téglalap 13"/>
          <p:cNvSpPr/>
          <p:nvPr/>
        </p:nvSpPr>
        <p:spPr>
          <a:xfrm>
            <a:off x="8391248" y="406695"/>
            <a:ext cx="29714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00025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prstClr val="black"/>
                </a:solidFill>
              </a:rPr>
              <a:t>egyoldalú talajhasználat </a:t>
            </a:r>
          </a:p>
          <a:p>
            <a:pPr marL="285750" indent="-200025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prstClr val="black"/>
                </a:solidFill>
              </a:rPr>
              <a:t>helytelen vízgazdálkodás</a:t>
            </a:r>
          </a:p>
          <a:p>
            <a:pPr marL="285750" indent="-200025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prstClr val="black"/>
                </a:solidFill>
              </a:rPr>
              <a:t>túlzott fizikai művelés</a:t>
            </a:r>
          </a:p>
          <a:p>
            <a:pPr marL="285750" indent="-200025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prstClr val="black"/>
                </a:solidFill>
              </a:rPr>
              <a:t>műtrágyázás </a:t>
            </a:r>
          </a:p>
        </p:txBody>
      </p:sp>
      <p:sp>
        <p:nvSpPr>
          <p:cNvPr id="15" name="Téglalap 14"/>
          <p:cNvSpPr/>
          <p:nvPr/>
        </p:nvSpPr>
        <p:spPr>
          <a:xfrm>
            <a:off x="191589" y="2889416"/>
            <a:ext cx="496695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hu-HU" sz="1700" b="1" dirty="0">
                <a:solidFill>
                  <a:srgbClr val="0070C0"/>
                </a:solidFill>
              </a:rPr>
              <a:t>elsavanyodás, szikesedés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hu-HU" sz="1700" b="1" dirty="0">
                <a:solidFill>
                  <a:srgbClr val="0070C0"/>
                </a:solidFill>
              </a:rPr>
              <a:t>talajszerkezet romlás</a:t>
            </a:r>
            <a:r>
              <a:rPr lang="hu-HU" sz="1700" b="1" dirty="0">
                <a:solidFill>
                  <a:prstClr val="black"/>
                </a:solidFill>
              </a:rPr>
              <a:t>, aggregátum szétesés, porosodás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hu-HU" sz="1700" b="1" dirty="0">
                <a:solidFill>
                  <a:srgbClr val="0070C0"/>
                </a:solidFill>
              </a:rPr>
              <a:t>talaj vízháztartás romlás</a:t>
            </a:r>
            <a:r>
              <a:rPr lang="hu-HU" sz="1700" b="1" dirty="0">
                <a:solidFill>
                  <a:prstClr val="black"/>
                </a:solidFill>
              </a:rPr>
              <a:t>, vízmegtartás csökken, kiszáradás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hu-HU" sz="1700" b="1" dirty="0">
                <a:solidFill>
                  <a:srgbClr val="0070C0"/>
                </a:solidFill>
              </a:rPr>
              <a:t>termőtalaj lepusztul</a:t>
            </a:r>
            <a:r>
              <a:rPr lang="hu-HU" sz="1700" b="1" dirty="0">
                <a:solidFill>
                  <a:prstClr val="black"/>
                </a:solidFill>
              </a:rPr>
              <a:t>: tápanyag készlet csökken, a képződött kevés humuszanyag gyorsan ásványosodik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8995844" y="4694249"/>
            <a:ext cx="3089099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700" b="1" dirty="0">
                <a:solidFill>
                  <a:prstClr val="black"/>
                </a:solidFill>
              </a:rPr>
              <a:t>a növénytakaró nélküli talaj ki van téve a szél- és vízeróziónak, ezzel a termőréteg elhordásának </a:t>
            </a:r>
            <a:r>
              <a:rPr lang="hu-HU" sz="1700" b="1" dirty="0">
                <a:solidFill>
                  <a:prstClr val="black"/>
                </a:solidFill>
                <a:cs typeface="Calibri" panose="020F0502020204030204" pitchFamily="34" charset="0"/>
              </a:rPr>
              <a:t>→ </a:t>
            </a:r>
            <a:r>
              <a:rPr lang="hu-HU" sz="1700" b="1" dirty="0">
                <a:solidFill>
                  <a:prstClr val="black"/>
                </a:solidFill>
              </a:rPr>
              <a:t>környezet szélsőségessé változik </a:t>
            </a:r>
          </a:p>
          <a:p>
            <a:r>
              <a:rPr lang="hu-HU" sz="1700" b="1" dirty="0">
                <a:solidFill>
                  <a:prstClr val="black"/>
                </a:solidFill>
                <a:cs typeface="Calibri" panose="020F0502020204030204" pitchFamily="34" charset="0"/>
              </a:rPr>
              <a:t>→ </a:t>
            </a:r>
            <a:r>
              <a:rPr lang="hu-HU" sz="1700" b="1" dirty="0">
                <a:solidFill>
                  <a:prstClr val="black"/>
                </a:solidFill>
              </a:rPr>
              <a:t>nagy hőmérsékleti és csapadék ingadozások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392" y="4700348"/>
            <a:ext cx="3281156" cy="2426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835" y="791395"/>
            <a:ext cx="3505556" cy="2334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28" y="428494"/>
            <a:ext cx="3828376" cy="2544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2136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>
            <a:off x="0" y="660814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000" dirty="0"/>
              <a:t>http://www.terragro.hu/img/gallery/downloads/biofil_klima_prospektus_2020_A4_web.pdf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941928" y="1116984"/>
            <a:ext cx="5954835" cy="430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200" b="1" dirty="0"/>
              <a:t>A talaj </a:t>
            </a:r>
            <a:r>
              <a:rPr lang="hu-HU" sz="2200" b="1" dirty="0" err="1"/>
              <a:t>mikrobióta</a:t>
            </a:r>
            <a:r>
              <a:rPr lang="hu-HU" sz="2200" b="1" dirty="0"/>
              <a:t> élőhelye: a talaj aggregátumok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7410804" y="5658234"/>
            <a:ext cx="3047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aprómorzsás talajszerkezet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76937"/>
            <a:ext cx="5473561" cy="3173079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08600" y="3194989"/>
            <a:ext cx="5678799" cy="369332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hu-HU" b="1" dirty="0"/>
              <a:t>Az aggregátumok legyenek stabilak, vízállóak, porózusak</a:t>
            </a:r>
            <a:r>
              <a:rPr lang="hu-HU" b="1" dirty="0">
                <a:solidFill>
                  <a:srgbClr val="009900"/>
                </a:solidFill>
              </a:rPr>
              <a:t>.  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4165" y="-14049"/>
            <a:ext cx="2977835" cy="73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92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6030" y="657657"/>
            <a:ext cx="6168787" cy="533371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866030" y="5991369"/>
            <a:ext cx="2605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leromlott szerkezetű talaj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266597" y="5991369"/>
            <a:ext cx="169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egészséges talaj</a:t>
            </a:r>
          </a:p>
        </p:txBody>
      </p:sp>
      <p:sp>
        <p:nvSpPr>
          <p:cNvPr id="7" name="Téglalap 6"/>
          <p:cNvSpPr/>
          <p:nvPr/>
        </p:nvSpPr>
        <p:spPr>
          <a:xfrm>
            <a:off x="8435654" y="6611779"/>
            <a:ext cx="37563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/>
              <a:t>https://agraragazat.hu/hir/talajszerkezet-es-aggregatum-stabilitas/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577567" y="2955181"/>
            <a:ext cx="20946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100" b="1" dirty="0"/>
              <a:t>Ha ilyen a talaja, </a:t>
            </a:r>
          </a:p>
          <a:p>
            <a:pPr algn="r"/>
            <a:r>
              <a:rPr lang="hu-HU" sz="2100" b="1" dirty="0"/>
              <a:t>akkor baj van!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4165" y="0"/>
            <a:ext cx="2977835" cy="73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3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5116" y="1881335"/>
            <a:ext cx="4068967" cy="4387286"/>
          </a:xfrm>
          <a:prstGeom prst="rect">
            <a:avLst/>
          </a:prstGeom>
        </p:spPr>
      </p:pic>
      <p:sp>
        <p:nvSpPr>
          <p:cNvPr id="23" name="Téglalap 22"/>
          <p:cNvSpPr/>
          <p:nvPr/>
        </p:nvSpPr>
        <p:spPr>
          <a:xfrm>
            <a:off x="0" y="660814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000" dirty="0"/>
              <a:t>http://www.terragro.hu/img/gallery/downloads/biofil_klima_prospektus_2020_A4_web.pdf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600200" y="521669"/>
            <a:ext cx="7073539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b="1" dirty="0"/>
              <a:t>Mitől lesz stabil, vízálló és porózus a talaj aggregátum?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430909" y="1110921"/>
            <a:ext cx="3303148" cy="43088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hu-HU" sz="2200" b="1" dirty="0"/>
              <a:t>Maga a talajélet teszi azzá.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634334" y="5204149"/>
            <a:ext cx="4220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/>
              <a:t>mikroaggregátumok</a:t>
            </a:r>
            <a:r>
              <a:rPr lang="hu-HU" b="1" dirty="0"/>
              <a:t>: 20 – 250 mikrométer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7634334" y="5619309"/>
            <a:ext cx="4043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/>
              <a:t>makroaggregátumok</a:t>
            </a:r>
            <a:r>
              <a:rPr lang="hu-HU" b="1" dirty="0"/>
              <a:t>:   &gt;250 mikrométer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8541" y="0"/>
            <a:ext cx="2977835" cy="73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01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IMG_072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919288" y="19161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/>
          </a:p>
        </p:txBody>
      </p:sp>
      <p:sp>
        <p:nvSpPr>
          <p:cNvPr id="2" name="Téglalap 1"/>
          <p:cNvSpPr/>
          <p:nvPr/>
        </p:nvSpPr>
        <p:spPr>
          <a:xfrm>
            <a:off x="4701988" y="574015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altLang="hu-HU" b="1" i="1" dirty="0">
                <a:solidFill>
                  <a:srgbClr val="FFFF00"/>
                </a:solidFill>
              </a:rPr>
              <a:t>Azospirillum brasilense, Azospirillum lipoferum, Bacillus </a:t>
            </a:r>
            <a:r>
              <a:rPr lang="hu-HU" altLang="hu-HU" b="1" i="1" dirty="0" err="1">
                <a:solidFill>
                  <a:srgbClr val="FFFF00"/>
                </a:solidFill>
              </a:rPr>
              <a:t>circulans</a:t>
            </a:r>
            <a:r>
              <a:rPr lang="hu-HU" altLang="hu-HU" b="1" i="1" dirty="0">
                <a:solidFill>
                  <a:srgbClr val="FFFF00"/>
                </a:solidFill>
              </a:rPr>
              <a:t>, </a:t>
            </a:r>
            <a:r>
              <a:rPr lang="hu-HU" altLang="hu-HU" b="1" i="1" dirty="0" err="1">
                <a:solidFill>
                  <a:srgbClr val="FFFF00"/>
                </a:solidFill>
              </a:rPr>
              <a:t>Pseudomonas</a:t>
            </a:r>
            <a:r>
              <a:rPr lang="hu-HU" altLang="hu-HU" b="1" i="1" dirty="0">
                <a:solidFill>
                  <a:srgbClr val="FFFF00"/>
                </a:solidFill>
              </a:rPr>
              <a:t> </a:t>
            </a:r>
            <a:r>
              <a:rPr lang="hu-HU" altLang="hu-HU" b="1" i="1" dirty="0" err="1">
                <a:solidFill>
                  <a:srgbClr val="FFFF00"/>
                </a:solidFill>
              </a:rPr>
              <a:t>fluorescens</a:t>
            </a:r>
            <a:r>
              <a:rPr lang="hu-HU" altLang="hu-HU" b="1" i="1" dirty="0">
                <a:solidFill>
                  <a:srgbClr val="FFFF00"/>
                </a:solidFill>
              </a:rPr>
              <a:t>  és </a:t>
            </a:r>
            <a:r>
              <a:rPr lang="hu-HU" altLang="hu-HU" b="1" i="1" dirty="0" err="1">
                <a:solidFill>
                  <a:srgbClr val="FFFF00"/>
                </a:solidFill>
              </a:rPr>
              <a:t>Micrococcus</a:t>
            </a:r>
            <a:r>
              <a:rPr lang="hu-HU" altLang="hu-HU" b="1" i="1" dirty="0">
                <a:solidFill>
                  <a:srgbClr val="FFFF00"/>
                </a:solidFill>
              </a:rPr>
              <a:t> </a:t>
            </a:r>
            <a:r>
              <a:rPr lang="hu-HU" altLang="hu-HU" b="1" i="1" dirty="0" err="1">
                <a:solidFill>
                  <a:srgbClr val="FFFF00"/>
                </a:solidFill>
              </a:rPr>
              <a:t>roseus</a:t>
            </a:r>
            <a:r>
              <a:rPr lang="hu-HU" altLang="hu-HU" b="1" i="1" dirty="0">
                <a:solidFill>
                  <a:srgbClr val="FFFF00"/>
                </a:solidFill>
              </a:rPr>
              <a:t> </a:t>
            </a:r>
            <a:r>
              <a:rPr lang="hu-HU" altLang="hu-HU" b="1" dirty="0">
                <a:solidFill>
                  <a:srgbClr val="FFFF00"/>
                </a:solidFill>
              </a:rPr>
              <a:t>telepek  agar táptalajon, Saniplant felvét</a:t>
            </a:r>
            <a:endParaRPr lang="hu-H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739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483405" y="4946248"/>
            <a:ext cx="4013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baktérium tenyészetből</a:t>
            </a:r>
          </a:p>
          <a:p>
            <a:r>
              <a:rPr lang="hu-HU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kivont és szárított nyálkaanyag </a:t>
            </a:r>
          </a:p>
        </p:txBody>
      </p:sp>
      <p:cxnSp>
        <p:nvCxnSpPr>
          <p:cNvPr id="6" name="Egyenes összekötő 5"/>
          <p:cNvCxnSpPr/>
          <p:nvPr/>
        </p:nvCxnSpPr>
        <p:spPr>
          <a:xfrm flipH="1">
            <a:off x="3469670" y="0"/>
            <a:ext cx="28876" cy="6858000"/>
          </a:xfrm>
          <a:prstGeom prst="line">
            <a:avLst/>
          </a:prstGeom>
          <a:ln w="2857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ép 3" descr="C:\Users\Rita\Downloads\20180605_140541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37921" y="1835044"/>
            <a:ext cx="3100742" cy="3187912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 descr="C:\Users\User\Pictures\Poliszacharid 2010_07_09\IMG_7436.JPG">
            <a:extLst>
              <a:ext uri="{FF2B5EF4-FFF2-40B4-BE49-F238E27FC236}">
                <a16:creationId xmlns:a16="http://schemas.microsoft.com/office/drawing/2014/main" id="{0727D33D-4266-4D8A-8F78-D34D7EDB2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05" y="1976593"/>
            <a:ext cx="3982568" cy="274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4114669" y="452921"/>
            <a:ext cx="7327712" cy="430887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hu-HU" sz="2200" b="1" dirty="0"/>
              <a:t>Talajszerkezetet javító nyálkaanyagokat termelő baktériumok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114669" y="5130914"/>
            <a:ext cx="24084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különféle baktériumok</a:t>
            </a:r>
          </a:p>
          <a:p>
            <a:r>
              <a:rPr lang="hu-HU" b="1" dirty="0"/>
              <a:t>agar táptalajra csíkozva</a:t>
            </a:r>
          </a:p>
          <a:p>
            <a:r>
              <a:rPr lang="hu-HU" b="1" dirty="0"/>
              <a:t>Petri-csészében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773" y="0"/>
            <a:ext cx="2977835" cy="73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39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937</Words>
  <Application>Microsoft Office PowerPoint</Application>
  <PresentationFormat>Szélesvásznú</PresentationFormat>
  <Paragraphs>155</Paragraphs>
  <Slides>23</Slides>
  <Notes>2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9" baseType="lpstr">
      <vt:lpstr>Arial</vt:lpstr>
      <vt:lpstr>Arial Rounded MT Bold</vt:lpstr>
      <vt:lpstr>Calibri</vt:lpstr>
      <vt:lpstr>Calibri Light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Attila István Ádám</cp:lastModifiedBy>
  <cp:revision>159</cp:revision>
  <dcterms:created xsi:type="dcterms:W3CDTF">2023-04-14T06:14:06Z</dcterms:created>
  <dcterms:modified xsi:type="dcterms:W3CDTF">2024-04-26T11:40:21Z</dcterms:modified>
</cp:coreProperties>
</file>