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89" r:id="rId5"/>
    <p:sldId id="465" r:id="rId6"/>
    <p:sldId id="264" r:id="rId7"/>
    <p:sldId id="342" r:id="rId8"/>
    <p:sldId id="379" r:id="rId9"/>
    <p:sldId id="286" r:id="rId10"/>
    <p:sldId id="260" r:id="rId11"/>
    <p:sldId id="257" r:id="rId12"/>
    <p:sldId id="381" r:id="rId13"/>
    <p:sldId id="274" r:id="rId14"/>
    <p:sldId id="275" r:id="rId15"/>
    <p:sldId id="261" r:id="rId16"/>
    <p:sldId id="427" r:id="rId17"/>
    <p:sldId id="266" r:id="rId18"/>
    <p:sldId id="426" r:id="rId19"/>
    <p:sldId id="429" r:id="rId20"/>
    <p:sldId id="437" r:id="rId21"/>
    <p:sldId id="466" r:id="rId22"/>
    <p:sldId id="452" r:id="rId23"/>
    <p:sldId id="462" r:id="rId24"/>
    <p:sldId id="526" r:id="rId25"/>
    <p:sldId id="448" r:id="rId26"/>
    <p:sldId id="434" r:id="rId27"/>
    <p:sldId id="430" r:id="rId28"/>
    <p:sldId id="447" r:id="rId29"/>
    <p:sldId id="529" r:id="rId30"/>
    <p:sldId id="443" r:id="rId31"/>
    <p:sldId id="470" r:id="rId32"/>
    <p:sldId id="476" r:id="rId33"/>
    <p:sldId id="477" r:id="rId34"/>
    <p:sldId id="530" r:id="rId35"/>
    <p:sldId id="464" r:id="rId36"/>
    <p:sldId id="442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46C3B149-DC13-400C-8686-02D9887B9B92}">
          <p14:sldIdLst>
            <p14:sldId id="289"/>
            <p14:sldId id="465"/>
            <p14:sldId id="264"/>
            <p14:sldId id="342"/>
            <p14:sldId id="379"/>
            <p14:sldId id="286"/>
            <p14:sldId id="260"/>
            <p14:sldId id="257"/>
            <p14:sldId id="381"/>
            <p14:sldId id="274"/>
            <p14:sldId id="275"/>
            <p14:sldId id="261"/>
            <p14:sldId id="427"/>
            <p14:sldId id="266"/>
            <p14:sldId id="426"/>
            <p14:sldId id="429"/>
            <p14:sldId id="437"/>
            <p14:sldId id="466"/>
            <p14:sldId id="452"/>
            <p14:sldId id="462"/>
            <p14:sldId id="526"/>
            <p14:sldId id="448"/>
            <p14:sldId id="434"/>
            <p14:sldId id="430"/>
            <p14:sldId id="447"/>
            <p14:sldId id="529"/>
            <p14:sldId id="443"/>
            <p14:sldId id="470"/>
            <p14:sldId id="476"/>
            <p14:sldId id="477"/>
            <p14:sldId id="530"/>
            <p14:sldId id="464"/>
            <p14:sldId id="442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A24"/>
    <a:srgbClr val="520819"/>
    <a:srgbClr val="E2784E"/>
    <a:srgbClr val="2CC5C1"/>
    <a:srgbClr val="67A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AD782-ABF2-47FC-A6A1-5DD0249865F3}" v="37" dt="2024-04-25T19:37:31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6"/>
    <p:restoredTop sz="95424" autoAdjust="0"/>
  </p:normalViewPr>
  <p:slideViewPr>
    <p:cSldViewPr snapToGrid="0" snapToObjects="1">
      <p:cViewPr varScale="1">
        <p:scale>
          <a:sx n="62" d="100"/>
          <a:sy n="62" d="100"/>
        </p:scale>
        <p:origin x="8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6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9A47A-A142-D14E-BBBF-8147AD5E0B83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6E9B5-5211-1A47-85AC-EE6E1875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5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eatlands.org/" TargetMode="External"/><Relationship Id="rId4" Type="http://schemas.openxmlformats.org/officeDocument/2006/relationships/hyperlink" Target="http://www.humic-substance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A58AA-4768-45DA-B544-4E4B1D0008F8}"/>
              </a:ext>
            </a:extLst>
          </p:cNvPr>
          <p:cNvSpPr txBox="1"/>
          <p:nvPr/>
        </p:nvSpPr>
        <p:spPr>
          <a:xfrm>
            <a:off x="78059" y="157660"/>
            <a:ext cx="11942956" cy="1126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chemeClr val="bg1"/>
                </a:solidFill>
                <a:latin typeface="Arial"/>
                <a:cs typeface="Arial"/>
              </a:rPr>
              <a:t>A TERMŐFÖLDTŐL 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Arial"/>
                <a:cs typeface="Arial"/>
              </a:rPr>
              <a:t>A TERÍTETT ASZTALIG</a:t>
            </a:r>
          </a:p>
          <a:p>
            <a:pPr algn="ctr"/>
            <a:endParaRPr lang="hu-HU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  <a:latin typeface="Arial"/>
                <a:cs typeface="Arial"/>
              </a:rPr>
              <a:t>DR. CSICSOR JÁNOS</a:t>
            </a: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hu-HU" sz="1200" dirty="0">
                <a:solidFill>
                  <a:schemeClr val="bg1"/>
                </a:solidFill>
                <a:latin typeface="Arial"/>
                <a:cs typeface="Arial"/>
              </a:rPr>
              <a:t>Esztergom 2022 január</a:t>
            </a: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endParaRPr lang="hu-HU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3DFD1F7-30F0-4425-A1A3-3E2E532B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744" y="2871635"/>
            <a:ext cx="4708511" cy="35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67519" y="2000470"/>
            <a:ext cx="841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ial"/>
                <a:cs typeface="Arial"/>
              </a:rPr>
              <a:t>Tőzegbánya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2" descr="D:\Arculat\képek\Tőzegmezők\Alsópáhok (5).jpg">
            <a:extLst>
              <a:ext uri="{FF2B5EF4-FFF2-40B4-BE49-F238E27FC236}">
                <a16:creationId xmlns:a16="http://schemas.microsoft.com/office/drawing/2014/main" id="{B93AF594-1DBC-4205-B756-905F5D873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-17356" r="-6612" b="36111"/>
          <a:stretch>
            <a:fillRect/>
          </a:stretch>
        </p:blipFill>
        <p:spPr bwMode="auto">
          <a:xfrm>
            <a:off x="-2153920" y="-447040"/>
            <a:ext cx="15321280" cy="8310880"/>
          </a:xfrm>
          <a:prstGeom prst="rect">
            <a:avLst/>
          </a:prstGeom>
          <a:noFill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AAD34DE-F0EE-4C03-9548-D7BE0EF6F3EC}"/>
              </a:ext>
            </a:extLst>
          </p:cNvPr>
          <p:cNvSpPr txBox="1"/>
          <p:nvPr/>
        </p:nvSpPr>
        <p:spPr>
          <a:xfrm>
            <a:off x="4104640" y="495808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TŐZEGBÁNYA</a:t>
            </a:r>
          </a:p>
        </p:txBody>
      </p:sp>
    </p:spTree>
    <p:extLst>
      <p:ext uri="{BB962C8B-B14F-4D97-AF65-F5344CB8AC3E}">
        <p14:creationId xmlns:p14="http://schemas.microsoft.com/office/powerpoint/2010/main" val="217531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onardite bany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0" y="-33868"/>
            <a:ext cx="12423451" cy="6976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7519" y="2000470"/>
            <a:ext cx="841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ial"/>
                <a:cs typeface="Arial"/>
              </a:rPr>
              <a:t>Leonardite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/>
                <a:cs typeface="Arial"/>
              </a:rPr>
              <a:t>bánya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41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9460" y="138021"/>
            <a:ext cx="633307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Miért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hatékony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?</a:t>
            </a:r>
            <a:endParaRPr lang="hu-HU" sz="54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hu-HU" sz="32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ORGANO-MINERAL KOMPLEX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217" y="1849543"/>
            <a:ext cx="472711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Huminsav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Fulvosav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 descr="huminsav keplete_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3" y="2873424"/>
            <a:ext cx="4809067" cy="4009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3415" y="1838023"/>
            <a:ext cx="4727113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Ásványi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anyagok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Mikroelemek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Nyomelemek</a:t>
            </a:r>
            <a:endParaRPr lang="en-US" sz="20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 descr="The-Periodic-Table-Of-The-Elements_felirat_nelku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50" y="3335866"/>
            <a:ext cx="5341026" cy="31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B47097-A7C1-48D4-A075-26068341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7" y="0"/>
            <a:ext cx="11273882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6000" b="1" dirty="0">
                <a:solidFill>
                  <a:srgbClr val="7030A0"/>
                </a:solidFill>
              </a:rPr>
            </a:br>
            <a:r>
              <a:rPr lang="hu-HU" sz="6000" b="1" dirty="0">
                <a:solidFill>
                  <a:srgbClr val="00B050"/>
                </a:solidFill>
                <a:latin typeface="Arial Black" panose="020B0A04020102020204" pitchFamily="34" charset="0"/>
              </a:rPr>
              <a:t>FULVOSAV</a:t>
            </a:r>
            <a:br>
              <a:rPr lang="hu-HU" sz="6000" b="1" dirty="0">
                <a:solidFill>
                  <a:srgbClr val="7030A0"/>
                </a:solidFill>
              </a:rPr>
            </a:br>
            <a:r>
              <a:rPr lang="hu-HU" sz="6000" b="1" dirty="0">
                <a:solidFill>
                  <a:srgbClr val="7030A0"/>
                </a:solidFill>
              </a:rPr>
              <a:t>INTELIGENS KOMPLEX-KÉPZŐ MOLEKULA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A08203-FDF9-47EE-AF90-D4DA6757B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83A99CC-D817-4C7B-B201-AAD7F35D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5" y="1825625"/>
            <a:ext cx="12058185" cy="59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1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lement_interdependence_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9996" y="1752600"/>
            <a:ext cx="552584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3828" y="385333"/>
            <a:ext cx="1156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>
                <a:solidFill>
                  <a:srgbClr val="7030A0"/>
                </a:solidFill>
                <a:latin typeface="Arial"/>
                <a:cs typeface="Arial"/>
              </a:rPr>
              <a:t>Ásványi anyagok kommunikációja az élő anyagban</a:t>
            </a:r>
            <a:endParaRPr lang="en-US" sz="3600" b="1" dirty="0"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5529" y="1109950"/>
            <a:ext cx="6997094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Quinton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nyomán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 16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legfontosabb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elemre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90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E52765-1140-40C9-8444-0DFE878C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CDA22D-EA24-465D-B516-7782B7489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6" descr="D:\Arculat\képek\1 A Növenyi nedvek keringese-HUN.jpg">
            <a:extLst>
              <a:ext uri="{FF2B5EF4-FFF2-40B4-BE49-F238E27FC236}">
                <a16:creationId xmlns:a16="http://schemas.microsoft.com/office/drawing/2014/main" id="{975542DA-74CF-41E1-B193-90C6807A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02" y="0"/>
            <a:ext cx="12320502" cy="6858000"/>
          </a:xfrm>
          <a:prstGeom prst="rect">
            <a:avLst/>
          </a:prstGeom>
          <a:noFill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B029B34-29AA-4F1B-8CD1-700A69F69F0A}"/>
              </a:ext>
            </a:extLst>
          </p:cNvPr>
          <p:cNvSpPr txBox="1"/>
          <p:nvPr/>
        </p:nvSpPr>
        <p:spPr>
          <a:xfrm>
            <a:off x="7761249" y="6010507"/>
            <a:ext cx="415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ELEKTROLIT  OLDAT</a:t>
            </a:r>
          </a:p>
        </p:txBody>
      </p:sp>
    </p:spTree>
    <p:extLst>
      <p:ext uri="{BB962C8B-B14F-4D97-AF65-F5344CB8AC3E}">
        <p14:creationId xmlns:p14="http://schemas.microsoft.com/office/powerpoint/2010/main" val="353617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D:\Arculat\képek\2 Az anyag elo allapota-HUN.jpg"/>
          <p:cNvPicPr>
            <a:picLocks noChangeAspect="1" noChangeArrowheads="1"/>
          </p:cNvPicPr>
          <p:nvPr/>
        </p:nvPicPr>
        <p:blipFill rotWithShape="1">
          <a:blip r:embed="rId2" cstate="print"/>
          <a:srcRect t="9357"/>
          <a:stretch/>
        </p:blipFill>
        <p:spPr bwMode="auto">
          <a:xfrm>
            <a:off x="525966" y="1384996"/>
            <a:ext cx="11140068" cy="5185316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1524000" y="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6">
                    <a:lumMod val="50000"/>
                  </a:schemeClr>
                </a:solidFill>
              </a:rPr>
              <a:t>AZ ANYAG ÉLŐ ÁLLAPOTA</a:t>
            </a:r>
          </a:p>
          <a:p>
            <a:pPr algn="ctr"/>
            <a:r>
              <a:rPr lang="hu-HU" sz="2400" dirty="0">
                <a:solidFill>
                  <a:srgbClr val="FF0000"/>
                </a:solidFill>
              </a:rPr>
              <a:t>Élő anyag—az elektronok áramlása</a:t>
            </a:r>
          </a:p>
          <a:p>
            <a:pPr algn="ctr"/>
            <a:r>
              <a:rPr lang="hu-HU" sz="2400" dirty="0">
                <a:solidFill>
                  <a:srgbClr val="FF0000"/>
                </a:solidFill>
              </a:rPr>
              <a:t>HUMINSAVAK és mikroelemek— az elektronok forrásai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8E521A9-9D5D-43C3-86D0-282D5545CDD7}"/>
              </a:ext>
            </a:extLst>
          </p:cNvPr>
          <p:cNvSpPr txBox="1"/>
          <p:nvPr/>
        </p:nvSpPr>
        <p:spPr>
          <a:xfrm>
            <a:off x="5787483" y="4415883"/>
            <a:ext cx="5754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Szent-Györgyi Albert                     Linus Pauling   </a:t>
            </a:r>
          </a:p>
          <a:p>
            <a:r>
              <a:rPr lang="hu-HU" sz="2400" dirty="0"/>
              <a:t>                     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A2CD6B2-DBD7-4475-9559-32A3B29E85DE}"/>
              </a:ext>
            </a:extLst>
          </p:cNvPr>
          <p:cNvSpPr txBox="1"/>
          <p:nvPr/>
        </p:nvSpPr>
        <p:spPr>
          <a:xfrm>
            <a:off x="381000" y="356839"/>
            <a:ext cx="11430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b="1" dirty="0">
                <a:solidFill>
                  <a:schemeClr val="bg1"/>
                </a:solidFill>
              </a:rPr>
              <a:t>A NÖVÉNYI NEDVEK </a:t>
            </a:r>
          </a:p>
          <a:p>
            <a:pPr algn="ctr"/>
            <a:endParaRPr lang="hu-HU" sz="4400" b="1" dirty="0">
              <a:solidFill>
                <a:schemeClr val="bg1"/>
              </a:solidFill>
            </a:endParaRPr>
          </a:p>
          <a:p>
            <a:pPr algn="ctr"/>
            <a:r>
              <a:rPr lang="hu-HU" sz="4400" b="1" dirty="0">
                <a:solidFill>
                  <a:schemeClr val="bg1"/>
                </a:solidFill>
              </a:rPr>
              <a:t>AZ OLDOTT ÁSVÁNYI ANYAG TARTALOM</a:t>
            </a:r>
          </a:p>
          <a:p>
            <a:pPr algn="ctr"/>
            <a:r>
              <a:rPr lang="hu-HU" sz="4400" b="1" dirty="0">
                <a:solidFill>
                  <a:schemeClr val="bg1"/>
                </a:solidFill>
              </a:rPr>
              <a:t>HATÁROZZA MEG A VEZETŐKÉPESSÉGET</a:t>
            </a:r>
          </a:p>
          <a:p>
            <a:pPr algn="ctr"/>
            <a:r>
              <a:rPr lang="hu-HU" sz="4400" b="1" dirty="0">
                <a:solidFill>
                  <a:schemeClr val="bg1"/>
                </a:solidFill>
              </a:rPr>
              <a:t>-elektrolit rendszer-</a:t>
            </a:r>
          </a:p>
          <a:p>
            <a:pPr algn="ctr"/>
            <a:endParaRPr lang="hu-HU" sz="4400" b="1" dirty="0">
              <a:solidFill>
                <a:schemeClr val="bg1"/>
              </a:solidFill>
            </a:endParaRPr>
          </a:p>
          <a:p>
            <a:pPr algn="ctr"/>
            <a:r>
              <a:rPr lang="hu-HU" sz="4400" b="1" dirty="0">
                <a:solidFill>
                  <a:schemeClr val="bg1"/>
                </a:solidFill>
              </a:rPr>
              <a:t>A HIÁNYBETEGSÉGEK LEGFŐBB OKA</a:t>
            </a:r>
          </a:p>
          <a:p>
            <a:pPr algn="ctr"/>
            <a:r>
              <a:rPr lang="hu-HU" sz="4400" b="1" dirty="0">
                <a:solidFill>
                  <a:schemeClr val="bg1"/>
                </a:solidFill>
              </a:rPr>
              <a:t>legtöbbször </a:t>
            </a:r>
            <a:r>
              <a:rPr lang="hu-HU" sz="4400" b="1" dirty="0">
                <a:solidFill>
                  <a:srgbClr val="FFFF00"/>
                </a:solidFill>
              </a:rPr>
              <a:t>nem a tápanyaghiány</a:t>
            </a:r>
          </a:p>
          <a:p>
            <a:endParaRPr lang="hu-H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5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A70A939-280F-47A0-828F-390B4AA8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05" y="157660"/>
            <a:ext cx="9511990" cy="654268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53CDDA1-F9B1-40F9-9436-9E43CC115241}"/>
              </a:ext>
            </a:extLst>
          </p:cNvPr>
          <p:cNvSpPr/>
          <p:nvPr/>
        </p:nvSpPr>
        <p:spPr>
          <a:xfrm>
            <a:off x="9868829" y="5508702"/>
            <a:ext cx="869795" cy="107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Csillag: 5 ágú 3">
            <a:extLst>
              <a:ext uri="{FF2B5EF4-FFF2-40B4-BE49-F238E27FC236}">
                <a16:creationId xmlns:a16="http://schemas.microsoft.com/office/drawing/2014/main" id="{788B7741-00E0-4AC6-BC1C-2D90E0076971}"/>
              </a:ext>
            </a:extLst>
          </p:cNvPr>
          <p:cNvSpPr/>
          <p:nvPr/>
        </p:nvSpPr>
        <p:spPr>
          <a:xfrm>
            <a:off x="0" y="4716963"/>
            <a:ext cx="1867829" cy="156117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5109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9C9809D3-1568-436A-A43A-0859F503BD6B}"/>
              </a:ext>
            </a:extLst>
          </p:cNvPr>
          <p:cNvSpPr txBox="1"/>
          <p:nvPr/>
        </p:nvSpPr>
        <p:spPr>
          <a:xfrm>
            <a:off x="-76200" y="534588"/>
            <a:ext cx="123444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800" b="1" dirty="0">
                <a:solidFill>
                  <a:schemeClr val="accent6">
                    <a:lumMod val="50000"/>
                  </a:schemeClr>
                </a:solidFill>
              </a:rPr>
              <a:t>MIÉRT NEM TUDJÁK FELVENNI A TÁPANYAGOT</a:t>
            </a:r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algn="ctr"/>
            <a:endParaRPr lang="hu-HU" sz="4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u-HU" sz="4400" dirty="0">
                <a:solidFill>
                  <a:schemeClr val="accent6">
                    <a:lumMod val="50000"/>
                  </a:schemeClr>
                </a:solidFill>
              </a:rPr>
              <a:t>-TÉNYLEGES TÁPANYAG HIÁNY (HOMOK)</a:t>
            </a:r>
          </a:p>
          <a:p>
            <a:r>
              <a:rPr lang="hu-HU" sz="4400" dirty="0">
                <a:solidFill>
                  <a:schemeClr val="accent6">
                    <a:lumMod val="50000"/>
                  </a:schemeClr>
                </a:solidFill>
              </a:rPr>
              <a:t>-VÍZHIÁNY (SIVATAG)</a:t>
            </a:r>
          </a:p>
          <a:p>
            <a:r>
              <a:rPr lang="hu-HU" sz="4400" dirty="0">
                <a:solidFill>
                  <a:schemeClr val="accent6">
                    <a:lumMod val="50000"/>
                  </a:schemeClr>
                </a:solidFill>
              </a:rPr>
              <a:t>-FOSZFORFELHAMOZÓDÁS (DUGÓ a növényben)</a:t>
            </a:r>
          </a:p>
          <a:p>
            <a:r>
              <a:rPr lang="hu-HU" sz="4400" dirty="0">
                <a:solidFill>
                  <a:schemeClr val="accent6">
                    <a:lumMod val="50000"/>
                  </a:schemeClr>
                </a:solidFill>
              </a:rPr>
              <a:t>-TALAJMIKROBIOM HIÁNYA (STERIL TALAJOK)</a:t>
            </a:r>
          </a:p>
          <a:p>
            <a:r>
              <a:rPr lang="hu-HU" sz="4400" dirty="0">
                <a:solidFill>
                  <a:schemeClr val="accent6">
                    <a:lumMod val="50000"/>
                  </a:schemeClr>
                </a:solidFill>
              </a:rPr>
              <a:t>-ELEKTROLIT RENDSZER HIBÁS (NINCS OLDOTT SÓ)</a:t>
            </a:r>
          </a:p>
          <a:p>
            <a:r>
              <a:rPr lang="hu-HU" sz="4400" dirty="0">
                <a:solidFill>
                  <a:schemeClr val="accent6">
                    <a:lumMod val="50000"/>
                  </a:schemeClr>
                </a:solidFill>
              </a:rPr>
              <a:t>-SZERVESANYAG HIÁNY (FULVOSAV-HUMINSAV)</a:t>
            </a:r>
          </a:p>
          <a:p>
            <a:pPr algn="ctr"/>
            <a:endParaRPr lang="hu-H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2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A képen kültéri látható&#10;&#10;Automatikusan generált leírás">
            <a:extLst>
              <a:ext uri="{FF2B5EF4-FFF2-40B4-BE49-F238E27FC236}">
                <a16:creationId xmlns:a16="http://schemas.microsoft.com/office/drawing/2014/main" id="{47CEEC73-EF66-4975-8B54-7308AC3C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22" y="-208917"/>
            <a:ext cx="10917044" cy="7427336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770A4E2A-F174-40D5-87FE-8233E702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997" y="4766369"/>
            <a:ext cx="2256784" cy="25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8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16633"/>
            <a:ext cx="1207677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accent6">
                    <a:lumMod val="50000"/>
                  </a:schemeClr>
                </a:solidFill>
              </a:rPr>
              <a:t>TALAJ– NÖVÉNY – ÁLLAT–EMBER</a:t>
            </a:r>
          </a:p>
          <a:p>
            <a:pPr algn="ctr"/>
            <a:r>
              <a:rPr lang="hu-HU" sz="3200" b="1" dirty="0">
                <a:solidFill>
                  <a:srgbClr val="FF0000"/>
                </a:solidFill>
              </a:rPr>
              <a:t>Ezeket nem szabad szétválasztani</a:t>
            </a:r>
          </a:p>
          <a:p>
            <a:pPr algn="ctr"/>
            <a:r>
              <a:rPr lang="hu-HU" sz="3600" b="1" dirty="0">
                <a:solidFill>
                  <a:schemeClr val="accent6">
                    <a:lumMod val="50000"/>
                  </a:schemeClr>
                </a:solidFill>
              </a:rPr>
              <a:t>Szimbiózis a </a:t>
            </a:r>
            <a:r>
              <a:rPr lang="hu-HU" sz="3600" b="1" dirty="0" err="1">
                <a:solidFill>
                  <a:schemeClr val="accent6">
                    <a:lumMod val="50000"/>
                  </a:schemeClr>
                </a:solidFill>
              </a:rPr>
              <a:t>mikrobiommal</a:t>
            </a: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</a:rPr>
              <a:t> és a </a:t>
            </a:r>
            <a:r>
              <a:rPr lang="hu-HU" sz="3600" b="1" dirty="0" err="1">
                <a:solidFill>
                  <a:schemeClr val="accent6">
                    <a:lumMod val="50000"/>
                  </a:schemeClr>
                </a:solidFill>
              </a:rPr>
              <a:t>terrabiommal</a:t>
            </a: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2800" b="1" dirty="0">
                <a:solidFill>
                  <a:srgbClr val="FF0000"/>
                </a:solidFill>
              </a:rPr>
              <a:t>Mi tápláljuk őket ők megvédenek bennünket</a:t>
            </a:r>
          </a:p>
          <a:p>
            <a:pPr algn="ctr"/>
            <a:endParaRPr lang="hu-HU" sz="2000" dirty="0">
              <a:solidFill>
                <a:srgbClr val="FFFF00"/>
              </a:solidFill>
            </a:endParaRPr>
          </a:p>
          <a:p>
            <a:pPr algn="ctr"/>
            <a:r>
              <a:rPr lang="hu-HU" sz="3600" b="1" dirty="0">
                <a:solidFill>
                  <a:schemeClr val="accent6">
                    <a:lumMod val="50000"/>
                  </a:schemeClr>
                </a:solidFill>
              </a:rPr>
              <a:t>TALAJOK</a:t>
            </a:r>
          </a:p>
          <a:p>
            <a:pPr algn="ctr"/>
            <a:r>
              <a:rPr lang="hu-HU" sz="2800" b="1" dirty="0">
                <a:solidFill>
                  <a:srgbClr val="92D050"/>
                </a:solidFill>
              </a:rPr>
              <a:t>Talaj mikrobiológiai készítmények és mikroelemek</a:t>
            </a:r>
          </a:p>
          <a:p>
            <a:pPr algn="ctr"/>
            <a:r>
              <a:rPr lang="hu-HU" sz="2800" b="1" dirty="0">
                <a:solidFill>
                  <a:srgbClr val="92D050"/>
                </a:solidFill>
              </a:rPr>
              <a:t>Humusz tartalom növelés</a:t>
            </a:r>
          </a:p>
          <a:p>
            <a:pPr algn="ctr"/>
            <a:r>
              <a:rPr lang="hu-HU" sz="2800" b="1" dirty="0">
                <a:solidFill>
                  <a:srgbClr val="92D050"/>
                </a:solidFill>
              </a:rPr>
              <a:t>Komposztálás, szerves trágya</a:t>
            </a:r>
          </a:p>
          <a:p>
            <a:pPr algn="ctr"/>
            <a:endParaRPr lang="hu-HU" sz="2000" dirty="0">
              <a:solidFill>
                <a:srgbClr val="FFFF00"/>
              </a:solidFill>
            </a:endParaRPr>
          </a:p>
          <a:p>
            <a:pPr algn="ctr"/>
            <a:r>
              <a:rPr lang="hu-HU" sz="3600" b="1" dirty="0">
                <a:solidFill>
                  <a:srgbClr val="00B0F0"/>
                </a:solidFill>
              </a:rPr>
              <a:t>EMBER – ÁLLAT</a:t>
            </a:r>
          </a:p>
          <a:p>
            <a:pPr algn="ctr"/>
            <a:r>
              <a:rPr lang="hu-HU" sz="2800" b="1" dirty="0">
                <a:solidFill>
                  <a:srgbClr val="00B0F0"/>
                </a:solidFill>
              </a:rPr>
              <a:t>Fermentált, csíráztatott tápanyagok</a:t>
            </a:r>
          </a:p>
          <a:p>
            <a:pPr algn="ctr"/>
            <a:r>
              <a:rPr lang="hu-HU" sz="2800" b="1" dirty="0">
                <a:solidFill>
                  <a:srgbClr val="00B0F0"/>
                </a:solidFill>
              </a:rPr>
              <a:t>Tiszta ételek – tápok</a:t>
            </a:r>
          </a:p>
          <a:p>
            <a:pPr algn="ctr"/>
            <a:r>
              <a:rPr lang="hu-HU" sz="2800" b="1" dirty="0">
                <a:solidFill>
                  <a:srgbClr val="00B0F0"/>
                </a:solidFill>
              </a:rPr>
              <a:t>PRE-PRO-biotikumok, mikroelemek</a:t>
            </a:r>
          </a:p>
          <a:p>
            <a:pPr algn="ctr"/>
            <a:endParaRPr lang="hu-H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48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35560" y="305849"/>
            <a:ext cx="82809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chemeClr val="accent5">
                    <a:lumMod val="75000"/>
                  </a:schemeClr>
                </a:solidFill>
              </a:rPr>
              <a:t>A GLOBÁLIS MIKROBIOM</a:t>
            </a:r>
          </a:p>
          <a:p>
            <a:pPr algn="ctr"/>
            <a:endParaRPr lang="hu-HU" sz="3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sz="3600" b="1" dirty="0">
                <a:solidFill>
                  <a:srgbClr val="FF0000"/>
                </a:solidFill>
              </a:rPr>
              <a:t>Nagyobb az átfedés mint gondolnánk</a:t>
            </a:r>
          </a:p>
          <a:p>
            <a:pPr algn="ctr"/>
            <a:endParaRPr lang="hu-HU" sz="3600" dirty="0">
              <a:solidFill>
                <a:schemeClr val="bg1"/>
              </a:solidFill>
            </a:endParaRPr>
          </a:p>
          <a:p>
            <a:pPr algn="ctr"/>
            <a:endParaRPr lang="hu-HU" sz="3600" dirty="0">
              <a:solidFill>
                <a:schemeClr val="bg1"/>
              </a:solidFill>
            </a:endParaRPr>
          </a:p>
          <a:p>
            <a:pPr algn="ctr"/>
            <a:endParaRPr lang="hu-HU" sz="3600" dirty="0">
              <a:solidFill>
                <a:schemeClr val="bg1"/>
              </a:solidFill>
            </a:endParaRPr>
          </a:p>
          <a:p>
            <a:pPr algn="ctr"/>
            <a:endParaRPr lang="hu-HU" sz="3600" dirty="0">
              <a:solidFill>
                <a:schemeClr val="bg1"/>
              </a:solidFill>
            </a:endParaRPr>
          </a:p>
          <a:p>
            <a:pPr algn="ctr"/>
            <a:endParaRPr lang="hu-HU" sz="3600" dirty="0">
              <a:solidFill>
                <a:schemeClr val="bg1"/>
              </a:solidFill>
            </a:endParaRPr>
          </a:p>
          <a:p>
            <a:pPr algn="ctr"/>
            <a:endParaRPr lang="hu-HU" sz="3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hu-HU" sz="12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sz="2000" dirty="0">
                <a:solidFill>
                  <a:schemeClr val="accent5">
                    <a:lumMod val="75000"/>
                  </a:schemeClr>
                </a:solidFill>
              </a:rPr>
              <a:t>HA A TALAJMIKROBIOMOT TÖNKRETESSZÜK</a:t>
            </a:r>
            <a:r>
              <a:rPr lang="hu-HU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hu-HU" sz="2800" b="1" dirty="0">
                <a:solidFill>
                  <a:schemeClr val="accent5">
                    <a:lumMod val="75000"/>
                  </a:schemeClr>
                </a:solidFill>
              </a:rPr>
              <a:t>AZ EMBERI MIKROBIOM IS TÖNKREMEGY</a:t>
            </a:r>
          </a:p>
          <a:p>
            <a:pPr algn="ctr"/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55D29F2D-FC49-4C0B-A350-96F716410434}"/>
              </a:ext>
            </a:extLst>
          </p:cNvPr>
          <p:cNvSpPr/>
          <p:nvPr/>
        </p:nvSpPr>
        <p:spPr>
          <a:xfrm>
            <a:off x="3042456" y="2369976"/>
            <a:ext cx="3370681" cy="32823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8EAFF44-2D02-41EF-AA3B-1DAF0A152DE4}"/>
              </a:ext>
            </a:extLst>
          </p:cNvPr>
          <p:cNvSpPr/>
          <p:nvPr/>
        </p:nvSpPr>
        <p:spPr>
          <a:xfrm>
            <a:off x="5623407" y="2369976"/>
            <a:ext cx="3255392" cy="328237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4558ECF-B7C9-4E26-B9F7-AC8D34CB3738}"/>
              </a:ext>
            </a:extLst>
          </p:cNvPr>
          <p:cNvSpPr txBox="1"/>
          <p:nvPr/>
        </p:nvSpPr>
        <p:spPr>
          <a:xfrm>
            <a:off x="6439834" y="3659976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TALAJ MIKROBIOM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06D025A-C763-495C-9B71-0084FB0E7D23}"/>
              </a:ext>
            </a:extLst>
          </p:cNvPr>
          <p:cNvSpPr txBox="1"/>
          <p:nvPr/>
        </p:nvSpPr>
        <p:spPr>
          <a:xfrm>
            <a:off x="3749214" y="3382977"/>
            <a:ext cx="259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EMBERI- ÉS ÁLLATI MIKROBIOM</a:t>
            </a:r>
          </a:p>
        </p:txBody>
      </p:sp>
    </p:spTree>
    <p:extLst>
      <p:ext uri="{BB962C8B-B14F-4D97-AF65-F5344CB8AC3E}">
        <p14:creationId xmlns:p14="http://schemas.microsoft.com/office/powerpoint/2010/main" val="3141342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DD96408-4D8D-44E2-96F8-0FB5EF8E09E6}"/>
              </a:ext>
            </a:extLst>
          </p:cNvPr>
          <p:cNvSpPr txBox="1"/>
          <p:nvPr/>
        </p:nvSpPr>
        <p:spPr>
          <a:xfrm>
            <a:off x="842088" y="228593"/>
            <a:ext cx="1050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bg1"/>
                </a:solidFill>
              </a:rPr>
              <a:t>HOGYAN TUDNAK A TERMÉKEINK SEGÍTENI?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DBAC0D6-8DF5-4C9E-91B5-105D03067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657" y="1996069"/>
            <a:ext cx="6116686" cy="47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 látható&#10;&#10;Automatikusan generált leírás">
            <a:extLst>
              <a:ext uri="{FF2B5EF4-FFF2-40B4-BE49-F238E27FC236}">
                <a16:creationId xmlns:a16="http://schemas.microsoft.com/office/drawing/2014/main" id="{E6BD1E70-CFDC-470C-AFD0-4DCB9890F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" y="-462497"/>
            <a:ext cx="11496908" cy="7782993"/>
          </a:xfrm>
          <a:prstGeom prst="rect">
            <a:avLst/>
          </a:prstGeom>
        </p:spPr>
      </p:pic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5FF6CC83-D5D9-4081-8F82-CD8E03A6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198" y="4237463"/>
            <a:ext cx="2603268" cy="32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8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B47097-A7C1-48D4-A075-26068341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7" y="18255"/>
            <a:ext cx="11273882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6000" b="1" dirty="0">
                <a:solidFill>
                  <a:srgbClr val="7030A0"/>
                </a:solidFill>
              </a:rPr>
            </a:br>
            <a:r>
              <a:rPr lang="hu-HU" sz="6000" b="1" dirty="0">
                <a:solidFill>
                  <a:srgbClr val="00B050"/>
                </a:solidFill>
                <a:latin typeface="Arial Black" panose="020B0A04020102020204" pitchFamily="34" charset="0"/>
              </a:rPr>
              <a:t>TUDOMÁNYOS HÁTTÉR</a:t>
            </a:r>
            <a:br>
              <a:rPr lang="hu-HU" sz="6000" b="1" dirty="0">
                <a:solidFill>
                  <a:srgbClr val="7030A0"/>
                </a:solidFill>
              </a:rPr>
            </a:br>
            <a:endParaRPr lang="hu-HU" sz="6000" b="1" dirty="0">
              <a:solidFill>
                <a:srgbClr val="7030A0"/>
              </a:solidFill>
            </a:endParaRPr>
          </a:p>
        </p:txBody>
      </p:sp>
      <p:pic>
        <p:nvPicPr>
          <p:cNvPr id="5" name="Picture 4" descr="Image result for HUMIC ANTIVIRAL">
            <a:extLst>
              <a:ext uri="{FF2B5EF4-FFF2-40B4-BE49-F238E27FC236}">
                <a16:creationId xmlns:a16="http://schemas.microsoft.com/office/drawing/2014/main" id="{1439A719-5267-4068-949D-78164066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7" y="1870552"/>
            <a:ext cx="4748878" cy="21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international peat society">
            <a:extLst>
              <a:ext uri="{FF2B5EF4-FFF2-40B4-BE49-F238E27FC236}">
                <a16:creationId xmlns:a16="http://schemas.microsoft.com/office/drawing/2014/main" id="{248FB141-3BEC-483E-97EA-523ECD8A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7" y="4315302"/>
            <a:ext cx="3917073" cy="232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366E7CF-22F5-4B29-8922-DF4EE0852D67}"/>
              </a:ext>
            </a:extLst>
          </p:cNvPr>
          <p:cNvSpPr txBox="1"/>
          <p:nvPr/>
        </p:nvSpPr>
        <p:spPr>
          <a:xfrm>
            <a:off x="5902960" y="1992472"/>
            <a:ext cx="4328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NEMZETKÖZI   HUMINSAV   TÁRSASÁG</a:t>
            </a:r>
          </a:p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IHSS  DENVER USA</a:t>
            </a:r>
          </a:p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  <a:hlinkClick r:id="rId4"/>
              </a:rPr>
              <a:t>WWW.HUMIC-SUBSTANCES.ORG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Dr Csicsor János</a:t>
            </a:r>
            <a:br>
              <a:rPr lang="hu-H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Az IHSS magyar tagozatának elnöke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C631092-066C-430F-AC3B-1725ED94D8CB}"/>
              </a:ext>
            </a:extLst>
          </p:cNvPr>
          <p:cNvSpPr txBox="1"/>
          <p:nvPr/>
        </p:nvSpPr>
        <p:spPr>
          <a:xfrm>
            <a:off x="5902960" y="4468611"/>
            <a:ext cx="4328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NEMZETKÖZI   TŐZEG   TÁRSASÁG</a:t>
            </a:r>
          </a:p>
          <a:p>
            <a:r>
              <a:rPr lang="hu-HU" b="1" dirty="0">
                <a:solidFill>
                  <a:srgbClr val="00B050"/>
                </a:solidFill>
              </a:rPr>
              <a:t>IPS   FINNLAND</a:t>
            </a:r>
          </a:p>
          <a:p>
            <a:r>
              <a:rPr lang="hu-HU" b="1" dirty="0">
                <a:solidFill>
                  <a:srgbClr val="00B050"/>
                </a:solidFill>
                <a:hlinkClick r:id="rId5"/>
              </a:rPr>
              <a:t>WWW.PEATLANDS.ORG</a:t>
            </a:r>
            <a:endParaRPr lang="hu-HU" b="1" dirty="0">
              <a:solidFill>
                <a:srgbClr val="00B050"/>
              </a:solidFill>
            </a:endParaRPr>
          </a:p>
          <a:p>
            <a:endParaRPr lang="hu-HU" b="1" dirty="0">
              <a:solidFill>
                <a:srgbClr val="00B050"/>
              </a:solidFill>
            </a:endParaRPr>
          </a:p>
          <a:p>
            <a:r>
              <a:rPr lang="hu-HU" b="1" dirty="0">
                <a:solidFill>
                  <a:srgbClr val="00B050"/>
                </a:solidFill>
              </a:rPr>
              <a:t>Dr Csicsor János </a:t>
            </a:r>
          </a:p>
          <a:p>
            <a:r>
              <a:rPr lang="hu-HU" b="1" dirty="0">
                <a:solidFill>
                  <a:srgbClr val="00B050"/>
                </a:solidFill>
              </a:rPr>
              <a:t>A Magyar Tőzegtársaság Kémiai Bizottság Elnöke</a:t>
            </a:r>
          </a:p>
        </p:txBody>
      </p:sp>
    </p:spTree>
    <p:extLst>
      <p:ext uri="{BB962C8B-B14F-4D97-AF65-F5344CB8AC3E}">
        <p14:creationId xmlns:p14="http://schemas.microsoft.com/office/powerpoint/2010/main" val="3550687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629965B-15B2-4369-A29D-B45959B827BE}"/>
              </a:ext>
            </a:extLst>
          </p:cNvPr>
          <p:cNvSpPr txBox="1"/>
          <p:nvPr/>
        </p:nvSpPr>
        <p:spPr>
          <a:xfrm>
            <a:off x="111967" y="-144066"/>
            <a:ext cx="1167487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FF00"/>
                </a:solidFill>
              </a:rPr>
              <a:t>VÁRHATÓ EREDMÉNYEK</a:t>
            </a:r>
          </a:p>
          <a:p>
            <a:pPr algn="ctr"/>
            <a:endParaRPr lang="hu-HU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Nagyobb csírázási százalék  </a:t>
            </a:r>
            <a:r>
              <a:rPr lang="hu-HU" sz="4000" b="1" dirty="0">
                <a:solidFill>
                  <a:srgbClr val="FFFF00"/>
                </a:solidFill>
              </a:rPr>
              <a:t>magvetéshez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Gyorsabb kelés 			</a:t>
            </a:r>
            <a:r>
              <a:rPr lang="hu-HU" sz="4000" b="1" dirty="0">
                <a:solidFill>
                  <a:srgbClr val="FFFF00"/>
                </a:solidFill>
              </a:rPr>
              <a:t>palántaneveléshez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Nagyobb gyökértömeg		</a:t>
            </a:r>
            <a:r>
              <a:rPr lang="hu-HU" sz="4000" b="1" dirty="0">
                <a:solidFill>
                  <a:srgbClr val="FFFF00"/>
                </a:solidFill>
              </a:rPr>
              <a:t>átültetéshez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Jobb szárazságtűrés		</a:t>
            </a:r>
            <a:r>
              <a:rPr lang="hu-HU" sz="4000" b="1" dirty="0">
                <a:solidFill>
                  <a:srgbClr val="FFFF00"/>
                </a:solidFill>
              </a:rPr>
              <a:t>faiskolában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Jobb tápanyag hasznosulás </a:t>
            </a:r>
            <a:r>
              <a:rPr lang="hu-HU" sz="4000" b="1" dirty="0">
                <a:solidFill>
                  <a:srgbClr val="FFFF00"/>
                </a:solidFill>
              </a:rPr>
              <a:t>kevesebb tápanyag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Nagyobb klorofill tartalom  </a:t>
            </a:r>
            <a:r>
              <a:rPr lang="hu-HU" sz="4000" b="1" dirty="0">
                <a:solidFill>
                  <a:srgbClr val="FFFF00"/>
                </a:solidFill>
              </a:rPr>
              <a:t>fólia-üvegházban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Több termés				</a:t>
            </a:r>
            <a:r>
              <a:rPr lang="hu-HU" sz="4000" b="1" dirty="0" err="1">
                <a:solidFill>
                  <a:srgbClr val="FFFF00"/>
                </a:solidFill>
              </a:rPr>
              <a:t>gyökeresítéshez</a:t>
            </a:r>
            <a:endParaRPr lang="hu-HU" sz="4000" b="1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000" b="1" dirty="0">
                <a:solidFill>
                  <a:schemeClr val="bg1"/>
                </a:solidFill>
              </a:rPr>
              <a:t>Jobb minőségű termés</a:t>
            </a:r>
          </a:p>
          <a:p>
            <a:endParaRPr lang="hu-HU" sz="4000" b="1" dirty="0">
              <a:solidFill>
                <a:schemeClr val="bg1"/>
              </a:solidFill>
            </a:endParaRPr>
          </a:p>
          <a:p>
            <a:endParaRPr lang="hu-HU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Biokontroll Hungária Nonprofit Kft. | Membership Directory">
            <a:extLst>
              <a:ext uri="{FF2B5EF4-FFF2-40B4-BE49-F238E27FC236}">
                <a16:creationId xmlns:a16="http://schemas.microsoft.com/office/drawing/2014/main" id="{CD52F0FE-D78C-449D-9A70-244FFBE6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228" y="266235"/>
            <a:ext cx="1082597" cy="13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ungária Öko Garancia Kft., a nemzetközileg elismert bio tanúsító szervezet  – Agrárágazat">
            <a:extLst>
              <a:ext uri="{FF2B5EF4-FFF2-40B4-BE49-F238E27FC236}">
                <a16:creationId xmlns:a16="http://schemas.microsoft.com/office/drawing/2014/main" id="{063D9CC8-FE83-243E-46F6-8677B597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228" y="2379306"/>
            <a:ext cx="1241260" cy="11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C38C3F8-94A0-7461-5035-85BD34AD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465" y="4907902"/>
            <a:ext cx="3898546" cy="17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5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AA83864F-3774-DA48-29D4-604AFD5451D6}"/>
              </a:ext>
            </a:extLst>
          </p:cNvPr>
          <p:cNvSpPr txBox="1"/>
          <p:nvPr/>
        </p:nvSpPr>
        <p:spPr>
          <a:xfrm>
            <a:off x="152863" y="1"/>
            <a:ext cx="899346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AZ ÉLŐ TALAJ LÉTREHOZÁSÁHOZ</a:t>
            </a:r>
            <a:r>
              <a:rPr lang="hu-HU" dirty="0">
                <a:solidFill>
                  <a:schemeClr val="bg1"/>
                </a:solidFill>
              </a:rPr>
              <a:t>: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3200" b="1" dirty="0">
                <a:solidFill>
                  <a:srgbClr val="FFFF00"/>
                </a:solidFill>
              </a:rPr>
              <a:t>SZERVES ANYAG KELL ÉS</a:t>
            </a:r>
          </a:p>
          <a:p>
            <a:r>
              <a:rPr lang="hu-HU" sz="3200" b="1" dirty="0">
                <a:solidFill>
                  <a:srgbClr val="FFFF00"/>
                </a:solidFill>
              </a:rPr>
              <a:t>TALAJMIKROBIOM ÉS GILISZTÁK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1800" b="1" dirty="0">
                <a:solidFill>
                  <a:schemeClr val="bg1"/>
                </a:solidFill>
              </a:rPr>
              <a:t>A természetes </a:t>
            </a:r>
            <a:r>
              <a:rPr lang="hu-HU" sz="1800" b="1" dirty="0" err="1">
                <a:solidFill>
                  <a:schemeClr val="bg1"/>
                </a:solidFill>
              </a:rPr>
              <a:t>huminsavak</a:t>
            </a:r>
            <a:r>
              <a:rPr lang="hu-HU" sz="1800" b="1" dirty="0">
                <a:solidFill>
                  <a:schemeClr val="bg1"/>
                </a:solidFill>
              </a:rPr>
              <a:t> nagy szerepet játszhatnak a</a:t>
            </a:r>
          </a:p>
          <a:p>
            <a:r>
              <a:rPr lang="hu-HU" sz="1800" b="1" dirty="0">
                <a:solidFill>
                  <a:schemeClr val="bg1"/>
                </a:solidFill>
              </a:rPr>
              <a:t>fenntartható termőtalaj létrehozásában, </a:t>
            </a:r>
          </a:p>
          <a:p>
            <a:r>
              <a:rPr lang="hu-HU" sz="1800" b="1" dirty="0">
                <a:solidFill>
                  <a:schemeClr val="bg1"/>
                </a:solidFill>
              </a:rPr>
              <a:t>de utána fent kell tartani a körforgást.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Tudat-visszamódosítás                   Komposztálás		</a:t>
            </a:r>
            <a:r>
              <a:rPr lang="hu-HU" dirty="0" err="1">
                <a:solidFill>
                  <a:schemeClr val="bg1"/>
                </a:solidFill>
              </a:rPr>
              <a:t>Huminsavak</a:t>
            </a:r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74A8DD1-B7C6-C9C8-4C4F-A769D748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8" y="4410750"/>
            <a:ext cx="2292195" cy="2365374"/>
          </a:xfrm>
          <a:prstGeom prst="rect">
            <a:avLst/>
          </a:prstGeom>
        </p:spPr>
      </p:pic>
      <p:pic>
        <p:nvPicPr>
          <p:cNvPr id="10" name="Picture 8" descr="Komposztálás">
            <a:extLst>
              <a:ext uri="{FF2B5EF4-FFF2-40B4-BE49-F238E27FC236}">
                <a16:creationId xmlns:a16="http://schemas.microsoft.com/office/drawing/2014/main" id="{67B9ED97-824D-71BC-E5C8-CF28BAE1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83" y="4410750"/>
            <a:ext cx="2292196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5CCD7ACC-D423-A3C0-550F-6533BE4AB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5" r="-1" b="117"/>
          <a:stretch/>
        </p:blipFill>
        <p:spPr>
          <a:xfrm>
            <a:off x="5515989" y="4410750"/>
            <a:ext cx="2292195" cy="2365375"/>
          </a:xfrm>
          <a:prstGeom prst="rect">
            <a:avLst/>
          </a:prstGeom>
        </p:spPr>
      </p:pic>
      <p:pic>
        <p:nvPicPr>
          <p:cNvPr id="12" name="Picture 1" descr="talaj.jpg">
            <a:extLst>
              <a:ext uri="{FF2B5EF4-FFF2-40B4-BE49-F238E27FC236}">
                <a16:creationId xmlns:a16="http://schemas.microsoft.com/office/drawing/2014/main" id="{FC0DC5D5-9343-CE9F-3A00-B67A68279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84" y="849087"/>
            <a:ext cx="4717335" cy="35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05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worm Anatomy Worksheet">
            <a:extLst>
              <a:ext uri="{FF2B5EF4-FFF2-40B4-BE49-F238E27FC236}">
                <a16:creationId xmlns:a16="http://schemas.microsoft.com/office/drawing/2014/main" id="{D4B1D079-9F57-E791-F77E-1B835231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37" y="3164439"/>
            <a:ext cx="68533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AED806-C9EE-32B1-ED57-4D182BC12C44}"/>
              </a:ext>
            </a:extLst>
          </p:cNvPr>
          <p:cNvSpPr txBox="1"/>
          <p:nvPr/>
        </p:nvSpPr>
        <p:spPr>
          <a:xfrm>
            <a:off x="421763" y="102636"/>
            <a:ext cx="121266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chemeClr val="bg1"/>
                </a:solidFill>
              </a:rPr>
              <a:t>A HUMUSZ LÉT-FONTOSSÁGA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2800" dirty="0">
                <a:solidFill>
                  <a:schemeClr val="bg1"/>
                </a:solidFill>
              </a:rPr>
              <a:t>A GILISZTÁK ÁLLÍTJÁK ELŐ A TALAJHUMUSZT A TERMŐTALAJT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GLISZTÁK ALKÉMIÁJA	szőlővédelem </a:t>
            </a:r>
            <a:r>
              <a:rPr lang="hu-HU" dirty="0" err="1">
                <a:solidFill>
                  <a:schemeClr val="bg1"/>
                </a:solidFill>
              </a:rPr>
              <a:t>Pretterebner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A GILISZTA MINT CSŐ-FERMENTOR ELŐÁLLÍTJA A HUMUSZT A SZERVES ANYAGBÓL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sz="2800" b="1">
              <a:solidFill>
                <a:srgbClr val="FFFF00"/>
              </a:solidFill>
            </a:endParaRPr>
          </a:p>
          <a:p>
            <a:r>
              <a:rPr lang="hu-HU" sz="2800" b="1">
                <a:solidFill>
                  <a:srgbClr val="FFFF00"/>
                </a:solidFill>
              </a:rPr>
              <a:t>DE </a:t>
            </a:r>
            <a:r>
              <a:rPr lang="hu-HU" sz="2800" b="1" dirty="0">
                <a:solidFill>
                  <a:srgbClr val="FFFF00"/>
                </a:solidFill>
              </a:rPr>
              <a:t>HA NINCS SZERVES ANYAG?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Ausztrál példa</a:t>
            </a:r>
          </a:p>
        </p:txBody>
      </p:sp>
    </p:spTree>
    <p:extLst>
      <p:ext uri="{BB962C8B-B14F-4D97-AF65-F5344CB8AC3E}">
        <p14:creationId xmlns:p14="http://schemas.microsoft.com/office/powerpoint/2010/main" val="3033476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880ACE1-7982-469D-8070-5EA07CF55751}"/>
              </a:ext>
            </a:extLst>
          </p:cNvPr>
          <p:cNvSpPr txBox="1"/>
          <p:nvPr/>
        </p:nvSpPr>
        <p:spPr>
          <a:xfrm>
            <a:off x="267629" y="193918"/>
            <a:ext cx="117756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  <a:latin typeface="Titillium-Bold"/>
              </a:rPr>
              <a:t>HYMAGRO-SOL VIZSGÁLATA PAPRIKATERMELÉSBEN</a:t>
            </a:r>
          </a:p>
          <a:p>
            <a:pPr algn="ctr"/>
            <a:r>
              <a:rPr lang="hu-HU" sz="3600" b="1" dirty="0">
                <a:solidFill>
                  <a:schemeClr val="bg1"/>
                </a:solidFill>
                <a:latin typeface="Titillium-Bold"/>
              </a:rPr>
              <a:t>szikes talajon fólia alatt</a:t>
            </a:r>
          </a:p>
          <a:p>
            <a:pPr algn="ctr"/>
            <a:r>
              <a:rPr lang="hu-HU" sz="2000" b="1" dirty="0">
                <a:solidFill>
                  <a:schemeClr val="bg1"/>
                </a:solidFill>
                <a:latin typeface="Titillium-Bold"/>
              </a:rPr>
              <a:t>Németh Tamás   növényorvos – biológus</a:t>
            </a:r>
          </a:p>
          <a:p>
            <a:r>
              <a:rPr lang="hu-HU" sz="1800" b="1" i="0" u="none" strike="noStrike" baseline="0" dirty="0">
                <a:latin typeface="Titillium-Bold"/>
              </a:rPr>
              <a:t>					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836E29F-12C8-4C68-9631-891A797D8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4" y="1820137"/>
            <a:ext cx="8627326" cy="493315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01FDEED-C97E-4E05-B7F4-322380563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09462" y="1820137"/>
            <a:ext cx="6282538" cy="50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30CB098-38B5-861A-C0CD-C2D8B26F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5" y="2901820"/>
            <a:ext cx="5974490" cy="3850002"/>
          </a:xfrm>
          <a:prstGeom prst="rect">
            <a:avLst/>
          </a:prstGeom>
        </p:spPr>
      </p:pic>
      <p:pic>
        <p:nvPicPr>
          <p:cNvPr id="5" name="image8.jpeg">
            <a:extLst>
              <a:ext uri="{FF2B5EF4-FFF2-40B4-BE49-F238E27FC236}">
                <a16:creationId xmlns:a16="http://schemas.microsoft.com/office/drawing/2014/main" id="{0F032AF2-4EF6-C8A7-A988-BC73036CFA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4086" y="2901820"/>
            <a:ext cx="5810664" cy="385000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B3FDBB5-E325-C3E9-BFE3-2B1B08F0ED01}"/>
              </a:ext>
            </a:extLst>
          </p:cNvPr>
          <p:cNvSpPr txBox="1"/>
          <p:nvPr/>
        </p:nvSpPr>
        <p:spPr>
          <a:xfrm>
            <a:off x="267629" y="193918"/>
            <a:ext cx="117756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bg1"/>
                </a:solidFill>
                <a:latin typeface="Titillium-Bold"/>
              </a:rPr>
              <a:t>HYMAGRO VIZSGÁLATA </a:t>
            </a:r>
          </a:p>
          <a:p>
            <a:pPr algn="ctr"/>
            <a:r>
              <a:rPr lang="hu-HU" sz="4000" b="1" dirty="0">
                <a:solidFill>
                  <a:schemeClr val="bg1"/>
                </a:solidFill>
                <a:latin typeface="Titillium-Bold"/>
              </a:rPr>
              <a:t>PAPRIKATERMELÉSBEN</a:t>
            </a:r>
          </a:p>
          <a:p>
            <a:pPr algn="ctr"/>
            <a:endParaRPr lang="hu-HU" sz="2000" b="1" dirty="0">
              <a:solidFill>
                <a:schemeClr val="bg1"/>
              </a:solidFill>
              <a:latin typeface="Titillium-Bold"/>
            </a:endParaRPr>
          </a:p>
          <a:p>
            <a:pPr algn="ctr"/>
            <a:endParaRPr lang="hu-HU" sz="2000" b="1" dirty="0">
              <a:solidFill>
                <a:schemeClr val="bg1"/>
              </a:solidFill>
              <a:latin typeface="Titillium-Bold"/>
            </a:endParaRPr>
          </a:p>
          <a:p>
            <a:pPr algn="ctr"/>
            <a:r>
              <a:rPr lang="hu-HU" sz="2000" b="1" dirty="0">
                <a:solidFill>
                  <a:schemeClr val="bg1"/>
                </a:solidFill>
                <a:latin typeface="Titillium-Bold"/>
              </a:rPr>
              <a:t>Németh Tamás   növényorvos – biológus</a:t>
            </a:r>
          </a:p>
          <a:p>
            <a:r>
              <a:rPr lang="hu-HU" sz="1800" b="1" i="0" u="none" strike="noStrike" baseline="0" dirty="0">
                <a:latin typeface="Titillium-Bold"/>
              </a:rPr>
              <a:t>					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3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5289960"/>
            <a:ext cx="12191999" cy="1568040"/>
          </a:xfrm>
          <a:prstGeom prst="rect">
            <a:avLst/>
          </a:prstGeom>
          <a:solidFill>
            <a:srgbClr val="67A1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6570" y="1120491"/>
            <a:ext cx="9855200" cy="3552372"/>
          </a:xfrm>
          <a:prstGeom prst="rect">
            <a:avLst/>
          </a:prstGeom>
          <a:solidFill>
            <a:srgbClr val="67A1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411" y="9782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Az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intenzív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hu-HU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gazdá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lkodás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következményei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283" y="1025766"/>
            <a:ext cx="9015774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Ásványi anyagok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hiánya</a:t>
            </a:r>
            <a:b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Humusz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hiánya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Sterilizáltuk talajainkat  (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mikrobiom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Új növények GMO,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lektinek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mérgek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méhek drámai pusztulása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5266" y="4672863"/>
            <a:ext cx="917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WHO-FAO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Budapest, 2010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303766"/>
            <a:ext cx="12192001" cy="1455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világ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mezőgazdasága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már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képes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élelmiszerrel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ellátni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népességet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 BIO A LEG-GAZDASÁGOSABB 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65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zöldség, Természetes élelmiszerek, termény látható&#10;&#10;Automatikusan generált leírás">
            <a:extLst>
              <a:ext uri="{FF2B5EF4-FFF2-40B4-BE49-F238E27FC236}">
                <a16:creationId xmlns:a16="http://schemas.microsoft.com/office/drawing/2014/main" id="{5411F866-12D3-53E7-DFD6-4115BA39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506" y="-597159"/>
            <a:ext cx="13268130" cy="81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83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19AEA0A3-D0CC-DF8C-B203-25A0BE58E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7" y="3066509"/>
            <a:ext cx="3172653" cy="3698185"/>
          </a:xfrm>
          <a:prstGeom prst="rect">
            <a:avLst/>
          </a:prstGeom>
        </p:spPr>
      </p:pic>
      <p:pic>
        <p:nvPicPr>
          <p:cNvPr id="4" name="Kép 3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C96CE10E-E7B7-DF31-9F62-675D0FD1B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7" y="3091210"/>
            <a:ext cx="3247344" cy="3673484"/>
          </a:xfrm>
          <a:prstGeom prst="rect">
            <a:avLst/>
          </a:prstGeom>
        </p:spPr>
      </p:pic>
      <p:pic>
        <p:nvPicPr>
          <p:cNvPr id="7" name="Kép 6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44230AB1-AFBA-E60B-6567-A4B6CC82C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78" y="3066509"/>
            <a:ext cx="3172652" cy="369818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DBC5178-7149-141A-4A23-4C23A802F7DD}"/>
              </a:ext>
            </a:extLst>
          </p:cNvPr>
          <p:cNvSpPr txBox="1"/>
          <p:nvPr/>
        </p:nvSpPr>
        <p:spPr>
          <a:xfrm>
            <a:off x="267629" y="193918"/>
            <a:ext cx="117756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Titillium-Bold"/>
              </a:rPr>
              <a:t>HYMAGRO VIZSGÁLATA LEGELŐN</a:t>
            </a:r>
          </a:p>
          <a:p>
            <a:pPr algn="ctr"/>
            <a:r>
              <a:rPr lang="hu-HU" sz="3600" b="1" dirty="0">
                <a:solidFill>
                  <a:schemeClr val="bg1"/>
                </a:solidFill>
                <a:latin typeface="Titillium-Bold"/>
              </a:rPr>
              <a:t>Bábolnai Nemzeti Ménesbirtok</a:t>
            </a:r>
          </a:p>
          <a:p>
            <a:r>
              <a:rPr lang="hu-HU" sz="1800" b="1" i="0" u="none" strike="noStrike" baseline="0" dirty="0">
                <a:latin typeface="Titillium-Bold"/>
              </a:rPr>
              <a:t>					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DA94CE1-94C9-C25A-3ABC-27E07E57D9AC}"/>
              </a:ext>
            </a:extLst>
          </p:cNvPr>
          <p:cNvSpPr txBox="1"/>
          <p:nvPr/>
        </p:nvSpPr>
        <p:spPr>
          <a:xfrm>
            <a:off x="377891" y="1552327"/>
            <a:ext cx="11546480" cy="1732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b="1" dirty="0">
                <a:solidFill>
                  <a:schemeClr val="bg1"/>
                </a:solidFill>
              </a:rPr>
              <a:t>HYMAGRO-SOL dózis: 	20 l/ha.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b="1" dirty="0">
                <a:solidFill>
                  <a:schemeClr val="bg1"/>
                </a:solidFill>
              </a:rPr>
              <a:t>Kezelt terület:  		50 ha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b="1" dirty="0">
                <a:solidFill>
                  <a:schemeClr val="bg1"/>
                </a:solidFill>
              </a:rPr>
              <a:t>A kijuttatást megelőzően legelőfűből és az állatok szőréből  mintákat vettünk, </a:t>
            </a:r>
            <a:r>
              <a:rPr lang="hu-HU" b="1" dirty="0" err="1">
                <a:solidFill>
                  <a:schemeClr val="bg1"/>
                </a:solidFill>
              </a:rPr>
              <a:t>Cu</a:t>
            </a:r>
            <a:r>
              <a:rPr lang="hu-HU" b="1" dirty="0">
                <a:solidFill>
                  <a:schemeClr val="bg1"/>
                </a:solidFill>
              </a:rPr>
              <a:t>, </a:t>
            </a:r>
            <a:r>
              <a:rPr lang="hu-HU" b="1" dirty="0" err="1">
                <a:solidFill>
                  <a:schemeClr val="bg1"/>
                </a:solidFill>
              </a:rPr>
              <a:t>Mn</a:t>
            </a:r>
            <a:r>
              <a:rPr lang="hu-HU" b="1" dirty="0">
                <a:solidFill>
                  <a:schemeClr val="bg1"/>
                </a:solidFill>
              </a:rPr>
              <a:t>, </a:t>
            </a:r>
            <a:r>
              <a:rPr lang="hu-HU" b="1" dirty="0" err="1">
                <a:solidFill>
                  <a:schemeClr val="bg1"/>
                </a:solidFill>
              </a:rPr>
              <a:t>Zn</a:t>
            </a:r>
            <a:r>
              <a:rPr lang="hu-HU" b="1" dirty="0">
                <a:solidFill>
                  <a:schemeClr val="bg1"/>
                </a:solidFill>
              </a:rPr>
              <a:t> tartalmat határoztuk meg.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b="1" dirty="0">
                <a:solidFill>
                  <a:schemeClr val="bg1"/>
                </a:solidFill>
              </a:rPr>
              <a:t>A kezelés utáni 14. napon megismételtük a méréseket.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3559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ORGANIT\TECHNOLÓGIA\Vörösiszap\Képek\FVM 2010 1028 elküldött\Organit-vetés devecser okt-10-4.jpg">
            <a:extLst>
              <a:ext uri="{FF2B5EF4-FFF2-40B4-BE49-F238E27FC236}">
                <a16:creationId xmlns:a16="http://schemas.microsoft.com/office/drawing/2014/main" id="{AD8274D8-25B0-4DF1-95BE-867F382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2174" y="11151"/>
            <a:ext cx="9908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11151"/>
            <a:ext cx="8452624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hu-H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hu-H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vörösiszap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búza	</a:t>
            </a: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rebarb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rozs	    17/1999/EÜ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mg/kg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 mg/kg </a:t>
            </a:r>
            <a:r>
              <a:rPr lang="hu-HU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dry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mg/kg </a:t>
            </a:r>
            <a:r>
              <a:rPr lang="hu-HU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wet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------------------------------------------------------------------------------------------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Copper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	  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8,5	11	10		30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Arsenic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	    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0,3	0,5	0,5		2,0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Cadmium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(Cd)    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0,6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0,04	0,06	0,03		0,1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Chrome (</a:t>
            </a: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	 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3,5	2,9	2,5	-	-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Mercury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	   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0,05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0,05	0,05	0,05		0,015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(Pb)	 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0,2	1,0	0,5		0,5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Phosphor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(P)	</a:t>
            </a:r>
            <a:r>
              <a:rPr lang="hu-HU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540</a:t>
            </a:r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4 410	3 500	4 400	-	- </a:t>
            </a:r>
            <a:endParaRPr lang="hu-HU" sz="2400" dirty="0">
              <a:effectLst/>
              <a:latin typeface="Courier P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880ACE1-7982-469D-8070-5EA07CF55751}"/>
              </a:ext>
            </a:extLst>
          </p:cNvPr>
          <p:cNvSpPr txBox="1"/>
          <p:nvPr/>
        </p:nvSpPr>
        <p:spPr>
          <a:xfrm>
            <a:off x="2054612" y="160361"/>
            <a:ext cx="4938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FF00"/>
                </a:solidFill>
              </a:rPr>
              <a:t>TALAJ DETOXIKÁLÁS</a:t>
            </a:r>
          </a:p>
          <a:p>
            <a:r>
              <a:rPr lang="hu-HU" sz="2000" b="1" dirty="0">
                <a:solidFill>
                  <a:srgbClr val="FFFF00"/>
                </a:solidFill>
              </a:rPr>
              <a:t>VÖRÖSISZAP KATASZTRÓFA, DEVECSER 2010</a:t>
            </a:r>
          </a:p>
        </p:txBody>
      </p:sp>
      <p:sp>
        <p:nvSpPr>
          <p:cNvPr id="6" name="Csillag: 5 ágú 5">
            <a:extLst>
              <a:ext uri="{FF2B5EF4-FFF2-40B4-BE49-F238E27FC236}">
                <a16:creationId xmlns:a16="http://schemas.microsoft.com/office/drawing/2014/main" id="{77AD5289-09F6-4660-9214-AAC9477A398A}"/>
              </a:ext>
            </a:extLst>
          </p:cNvPr>
          <p:cNvSpPr/>
          <p:nvPr/>
        </p:nvSpPr>
        <p:spPr>
          <a:xfrm>
            <a:off x="7237143" y="6043961"/>
            <a:ext cx="669071" cy="6133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528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A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C56030F-6F91-4A96-83DD-D7056D3832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 descr="A képen különböző, több látható&#10;&#10;Automatikusan generált leírás">
            <a:extLst>
              <a:ext uri="{FF2B5EF4-FFF2-40B4-BE49-F238E27FC236}">
                <a16:creationId xmlns:a16="http://schemas.microsoft.com/office/drawing/2014/main" id="{1F133D4E-9C3B-4D1C-B606-71B6B008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8122" cy="7114479"/>
          </a:xfrm>
          <a:prstGeom prst="rect">
            <a:avLst/>
          </a:pr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A8559293-9A3F-45A9-AA5C-DDC92975E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922" y="-178420"/>
            <a:ext cx="3404839" cy="40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4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ad_16-wallpaper-1920x1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75"/>
            <a:ext cx="1246804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299" y="547755"/>
            <a:ext cx="1183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FFFFFF"/>
                </a:solidFill>
                <a:latin typeface="Arial"/>
                <a:cs typeface="Arial"/>
              </a:rPr>
              <a:t>KÖSZÖNÖM MEGTISZTELŐ FIGYELMÜKET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5615" y="957445"/>
            <a:ext cx="76516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hu-HU" sz="3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7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 descr="file:///C:/Users/CsJ/AppData/Local/Microsoft/Windows/Temporary%20Internet%20Files/Content.IE5/VV85R7V4/sz%C5%91l%C5%91t%C3%A1bla-jpeg%5B1%5D.jpg"/>
          <p:cNvSpPr>
            <a:spLocks noChangeAspect="1" noChangeArrowheads="1"/>
          </p:cNvSpPr>
          <p:nvPr/>
        </p:nvSpPr>
        <p:spPr bwMode="auto">
          <a:xfrm>
            <a:off x="1679575" y="-2795588"/>
            <a:ext cx="12192000" cy="583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43362" name="Picture 2" descr="file:///C:/Users/CsJ/AppData/Local/Microsoft/Windows/Temporary%20Internet%20Files/Content.IE5/SHZF9GWK/szolo%5B1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12192000" cy="7632848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551384" y="188640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AHOL A CIVILIZÁCIÓS BETEGSÉGEK KEZDŐDTEK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///C:/Users/CsJ/AppData/Local/Microsoft/Windows/Temporary%20Internet%20Files/Content.IE5/VV85R7V4/pauling%5B2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659744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703512" y="6165305"/>
            <a:ext cx="928903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90 elem szükséges DE HONNAN?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mus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237" y="-1415851"/>
            <a:ext cx="13849949" cy="9233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7428" y="1366897"/>
            <a:ext cx="84182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>
                <a:solidFill>
                  <a:srgbClr val="FFFFFF"/>
                </a:solidFill>
                <a:latin typeface="Arial"/>
                <a:cs typeface="Arial"/>
              </a:rPr>
              <a:t>TALAJ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hu-HU" sz="48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hu-HU" sz="5400" dirty="0">
                <a:solidFill>
                  <a:srgbClr val="FFFFFF"/>
                </a:solidFill>
                <a:latin typeface="Arial"/>
                <a:cs typeface="Arial"/>
              </a:rPr>
              <a:t>HUMUSZ</a:t>
            </a:r>
          </a:p>
          <a:p>
            <a:pPr algn="ctr"/>
            <a:endParaRPr lang="hu-HU" sz="40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hu-HU" sz="7200" dirty="0">
                <a:solidFill>
                  <a:srgbClr val="FFFFFF"/>
                </a:solidFill>
                <a:latin typeface="Arial"/>
                <a:cs typeface="Arial"/>
              </a:rPr>
              <a:t>HUMINSAVAK</a:t>
            </a:r>
            <a:endParaRPr lang="en-US" sz="7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893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la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" y="603321"/>
            <a:ext cx="11811000" cy="63668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142" y="3807793"/>
            <a:ext cx="1978780" cy="104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Root nodules: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Nitrogen-fixing bacteria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859" y="5312850"/>
            <a:ext cx="139820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0819" y="6002278"/>
            <a:ext cx="139820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Nematode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5353" y="6219193"/>
            <a:ext cx="139820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Root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8417" y="6182106"/>
            <a:ext cx="139820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Protozoa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23739" y="5857133"/>
            <a:ext cx="139820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Fungus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0271" y="6186418"/>
            <a:ext cx="139820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Bacteria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1984" y="2721131"/>
            <a:ext cx="1398208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Topsoil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(A-horizon)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61984" y="1505559"/>
            <a:ext cx="1398208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Surface litter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(0-horizon)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61983" y="3820632"/>
            <a:ext cx="1648589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Subsoil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(B and C-horizon)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61983" y="4597766"/>
            <a:ext cx="1648589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Parent material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(bedrock)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1001" y="26888"/>
            <a:ext cx="702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talaj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ÉLŐ-LÉNY!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67B5CC3-C6C5-444A-A86D-C3770D43CFBE}"/>
              </a:ext>
            </a:extLst>
          </p:cNvPr>
          <p:cNvSpPr txBox="1"/>
          <p:nvPr/>
        </p:nvSpPr>
        <p:spPr>
          <a:xfrm>
            <a:off x="7919049" y="5831515"/>
            <a:ext cx="384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A GILISZTÁK ALKÍMIÁJA</a:t>
            </a:r>
          </a:p>
        </p:txBody>
      </p:sp>
    </p:spTree>
    <p:extLst>
      <p:ext uri="{BB962C8B-B14F-4D97-AF65-F5344CB8AC3E}">
        <p14:creationId xmlns:p14="http://schemas.microsoft.com/office/powerpoint/2010/main" val="93202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nsavak keletkeze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4" y="846668"/>
            <a:ext cx="10068486" cy="6479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5567" y="5023709"/>
            <a:ext cx="2875185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Tőzeg</a:t>
            </a: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/ Peat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38111" y="2555647"/>
            <a:ext cx="3601288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Uminsav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tartalom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/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humic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acid content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3567" y="5714766"/>
            <a:ext cx="1557392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Leonardite</a:t>
            </a:r>
            <a:endParaRPr lang="en-US" sz="1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8132" y="3928081"/>
            <a:ext cx="2108469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Idő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/ 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4425" y="200337"/>
            <a:ext cx="787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 </a:t>
            </a: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HUMINSAVAK KELETKEZÉSE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1073" y="1436470"/>
            <a:ext cx="5646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Formation of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humin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substances</a:t>
            </a:r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6B5545-CA43-472F-A26F-7920604E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65B735-D823-4C2E-A34D-41A1D3A7C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A4C666A-56CC-4148-A70C-34BA9BBE5130}"/>
              </a:ext>
            </a:extLst>
          </p:cNvPr>
          <p:cNvPicPr/>
          <p:nvPr/>
        </p:nvPicPr>
        <p:blipFill rotWithShape="1">
          <a:blip r:embed="rId2" cstate="print"/>
          <a:srcRect l="48139" t="62202" r="4531" b="8636"/>
          <a:stretch/>
        </p:blipFill>
        <p:spPr bwMode="auto">
          <a:xfrm>
            <a:off x="0" y="-152400"/>
            <a:ext cx="12192000" cy="7195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6374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43281B68546B94BA6762085C87B93D8" ma:contentTypeVersion="16" ma:contentTypeDescription="Új dokumentum létrehozása." ma:contentTypeScope="" ma:versionID="e46b6f4ad1f61a76885de306cddc9da7">
  <xsd:schema xmlns:xsd="http://www.w3.org/2001/XMLSchema" xmlns:xs="http://www.w3.org/2001/XMLSchema" xmlns:p="http://schemas.microsoft.com/office/2006/metadata/properties" xmlns:ns2="86100e79-c32a-4dba-a3cb-ad823ff42f12" xmlns:ns3="295fedad-13bb-498b-adc1-e2f3de6d478f" targetNamespace="http://schemas.microsoft.com/office/2006/metadata/properties" ma:root="true" ma:fieldsID="d7cdab6bb7fb93938ae7f677ea9b93ea" ns2:_="" ns3:_="">
    <xsd:import namespace="86100e79-c32a-4dba-a3cb-ad823ff42f12"/>
    <xsd:import namespace="295fedad-13bb-498b-adc1-e2f3de6d47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00e79-c32a-4dba-a3cb-ad823ff42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épcímkék" ma:readOnly="false" ma:fieldId="{5cf76f15-5ced-4ddc-b409-7134ff3c332f}" ma:taxonomyMulti="true" ma:sspId="32f8733d-a3f0-40f1-9fe6-32276d51b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fedad-13bb-498b-adc1-e2f3de6d478f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4cfe849-395b-4dec-ba58-04397fdb408c}" ma:internalName="TaxCatchAll" ma:showField="CatchAllData" ma:web="295fedad-13bb-498b-adc1-e2f3de6d47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100e79-c32a-4dba-a3cb-ad823ff42f12">
      <Terms xmlns="http://schemas.microsoft.com/office/infopath/2007/PartnerControls"/>
    </lcf76f155ced4ddcb4097134ff3c332f>
    <TaxCatchAll xmlns="295fedad-13bb-498b-adc1-e2f3de6d478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23ACAD-9627-47D8-8BAD-73B99542D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00e79-c32a-4dba-a3cb-ad823ff42f12"/>
    <ds:schemaRef ds:uri="295fedad-13bb-498b-adc1-e2f3de6d47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5EFF86-211A-4018-B9E2-4076B82657C3}">
  <ds:schemaRefs>
    <ds:schemaRef ds:uri="295fedad-13bb-498b-adc1-e2f3de6d478f"/>
    <ds:schemaRef ds:uri="http://schemas.microsoft.com/office/2006/documentManagement/types"/>
    <ds:schemaRef ds:uri="86100e79-c32a-4dba-a3cb-ad823ff42f1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01FEB8B-1956-4352-A362-2C0BAB8E6E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8448</TotalTime>
  <Words>745</Words>
  <Application>Microsoft Office PowerPoint</Application>
  <PresentationFormat>Szélesvásznú</PresentationFormat>
  <Paragraphs>207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Courier PS</vt:lpstr>
      <vt:lpstr>Titillium-Bold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FULVOSAV INTELIGENS KOMPLEX-KÉPZŐ MOLEKULA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TUDOMÁNYOS HÁTTÉR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Attila István Ádám</cp:lastModifiedBy>
  <cp:revision>134</cp:revision>
  <dcterms:created xsi:type="dcterms:W3CDTF">2016-08-12T11:51:54Z</dcterms:created>
  <dcterms:modified xsi:type="dcterms:W3CDTF">2024-04-26T11:19:42Z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0x010100943281B68546B94BA6762085C87B93D8</vt:lpwstr>
  </property>
  <property fmtid="{D5CDD505-2E9C-101B-9397-08002B2CF9AE}" pid="3" name="MediaServiceImageTags">
    <vt:lpwstr/>
  </property>
</Properties>
</file>